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5"/>
  </p:notesMasterIdLst>
  <p:sldIdLst>
    <p:sldId id="256" r:id="rId2"/>
    <p:sldId id="267" r:id="rId3"/>
    <p:sldId id="280" r:id="rId4"/>
    <p:sldId id="281" r:id="rId5"/>
    <p:sldId id="282" r:id="rId6"/>
    <p:sldId id="269" r:id="rId7"/>
    <p:sldId id="268" r:id="rId8"/>
    <p:sldId id="257" r:id="rId9"/>
    <p:sldId id="264" r:id="rId10"/>
    <p:sldId id="270" r:id="rId11"/>
    <p:sldId id="272" r:id="rId12"/>
    <p:sldId id="273" r:id="rId13"/>
    <p:sldId id="279" r:id="rId14"/>
    <p:sldId id="274" r:id="rId15"/>
    <p:sldId id="275" r:id="rId16"/>
    <p:sldId id="277" r:id="rId17"/>
    <p:sldId id="294" r:id="rId18"/>
    <p:sldId id="276" r:id="rId19"/>
    <p:sldId id="271" r:id="rId20"/>
    <p:sldId id="283" r:id="rId21"/>
    <p:sldId id="284" r:id="rId22"/>
    <p:sldId id="285" r:id="rId23"/>
    <p:sldId id="295" r:id="rId24"/>
    <p:sldId id="297" r:id="rId25"/>
    <p:sldId id="298" r:id="rId26"/>
    <p:sldId id="299" r:id="rId27"/>
    <p:sldId id="300" r:id="rId28"/>
    <p:sldId id="296" r:id="rId29"/>
    <p:sldId id="288" r:id="rId30"/>
    <p:sldId id="290" r:id="rId31"/>
    <p:sldId id="291" r:id="rId32"/>
    <p:sldId id="292" r:id="rId33"/>
    <p:sldId id="293" r:id="rId34"/>
    <p:sldId id="306" r:id="rId35"/>
    <p:sldId id="302" r:id="rId36"/>
    <p:sldId id="304" r:id="rId37"/>
    <p:sldId id="305" r:id="rId38"/>
    <p:sldId id="301" r:id="rId39"/>
    <p:sldId id="309" r:id="rId40"/>
    <p:sldId id="311" r:id="rId41"/>
    <p:sldId id="312" r:id="rId42"/>
    <p:sldId id="313" r:id="rId43"/>
    <p:sldId id="314" r:id="rId44"/>
    <p:sldId id="287" r:id="rId45"/>
    <p:sldId id="286" r:id="rId46"/>
    <p:sldId id="315" r:id="rId47"/>
    <p:sldId id="325" r:id="rId48"/>
    <p:sldId id="324" r:id="rId49"/>
    <p:sldId id="321" r:id="rId50"/>
    <p:sldId id="322" r:id="rId51"/>
    <p:sldId id="323" r:id="rId52"/>
    <p:sldId id="328" r:id="rId53"/>
    <p:sldId id="326" r:id="rId54"/>
    <p:sldId id="327" r:id="rId55"/>
    <p:sldId id="332" r:id="rId56"/>
    <p:sldId id="331" r:id="rId57"/>
    <p:sldId id="330" r:id="rId58"/>
    <p:sldId id="333" r:id="rId59"/>
    <p:sldId id="334" r:id="rId60"/>
    <p:sldId id="335" r:id="rId61"/>
    <p:sldId id="320" r:id="rId62"/>
    <p:sldId id="336" r:id="rId63"/>
    <p:sldId id="351" r:id="rId64"/>
    <p:sldId id="337" r:id="rId65"/>
    <p:sldId id="352" r:id="rId66"/>
    <p:sldId id="338" r:id="rId67"/>
    <p:sldId id="350" r:id="rId68"/>
    <p:sldId id="349" r:id="rId69"/>
    <p:sldId id="339" r:id="rId70"/>
    <p:sldId id="353" r:id="rId71"/>
    <p:sldId id="317" r:id="rId72"/>
    <p:sldId id="354" r:id="rId73"/>
    <p:sldId id="355" r:id="rId74"/>
    <p:sldId id="356" r:id="rId75"/>
    <p:sldId id="358" r:id="rId76"/>
    <p:sldId id="359" r:id="rId77"/>
    <p:sldId id="360" r:id="rId78"/>
    <p:sldId id="357" r:id="rId79"/>
    <p:sldId id="368" r:id="rId80"/>
    <p:sldId id="369" r:id="rId81"/>
    <p:sldId id="365" r:id="rId82"/>
    <p:sldId id="366" r:id="rId83"/>
    <p:sldId id="367" r:id="rId84"/>
    <p:sldId id="363" r:id="rId85"/>
    <p:sldId id="370" r:id="rId86"/>
    <p:sldId id="372" r:id="rId87"/>
    <p:sldId id="373" r:id="rId88"/>
    <p:sldId id="375" r:id="rId89"/>
    <p:sldId id="376" r:id="rId90"/>
    <p:sldId id="374" r:id="rId91"/>
    <p:sldId id="394" r:id="rId92"/>
    <p:sldId id="395" r:id="rId93"/>
    <p:sldId id="396" r:id="rId94"/>
    <p:sldId id="371" r:id="rId95"/>
    <p:sldId id="380" r:id="rId96"/>
    <p:sldId id="379" r:id="rId97"/>
    <p:sldId id="381" r:id="rId98"/>
    <p:sldId id="382" r:id="rId99"/>
    <p:sldId id="383" r:id="rId100"/>
    <p:sldId id="377" r:id="rId101"/>
    <p:sldId id="384" r:id="rId102"/>
    <p:sldId id="385" r:id="rId103"/>
    <p:sldId id="386" r:id="rId104"/>
    <p:sldId id="387" r:id="rId105"/>
    <p:sldId id="389" r:id="rId106"/>
    <p:sldId id="388" r:id="rId107"/>
    <p:sldId id="391" r:id="rId108"/>
    <p:sldId id="390" r:id="rId109"/>
    <p:sldId id="392" r:id="rId110"/>
    <p:sldId id="397" r:id="rId111"/>
    <p:sldId id="398" r:id="rId112"/>
    <p:sldId id="399" r:id="rId113"/>
    <p:sldId id="393" r:id="rId114"/>
    <p:sldId id="378" r:id="rId115"/>
    <p:sldId id="400" r:id="rId116"/>
    <p:sldId id="401" r:id="rId117"/>
    <p:sldId id="402" r:id="rId118"/>
    <p:sldId id="405" r:id="rId119"/>
    <p:sldId id="406" r:id="rId120"/>
    <p:sldId id="407" r:id="rId121"/>
    <p:sldId id="403" r:id="rId122"/>
    <p:sldId id="404" r:id="rId123"/>
    <p:sldId id="266" r:id="rId124"/>
  </p:sldIdLst>
  <p:sldSz cx="18288000" cy="10287000"/>
  <p:notesSz cx="6858000" cy="9144000"/>
  <p:embeddedFontLst>
    <p:embeddedFont>
      <p:font typeface="Source Han Sans KR" panose="020B0600000101010101" charset="-127"/>
      <p:regular r:id="rId126"/>
    </p:embeddedFont>
    <p:embeddedFont>
      <p:font typeface="Source Han Sans KR Bold" panose="020B0600000101010101" charset="-127"/>
      <p:regular r:id="rId127"/>
    </p:embeddedFont>
    <p:embeddedFont>
      <p:font typeface="Source Han Sans KR Medium" panose="020B0600000101010101" charset="-127"/>
      <p:regular r:id="rId128"/>
    </p:embeddedFont>
    <p:embeddedFont>
      <p:font typeface="Consolas" panose="020B0609020204030204" pitchFamily="49" charset="0"/>
      <p:regular r:id="rId129"/>
      <p:bold r:id="rId130"/>
      <p:italic r:id="rId131"/>
      <p:boldItalic r:id="rId132"/>
    </p:embeddedFont>
    <p:embeddedFont>
      <p:font typeface="Inter" panose="020B0600000101010101" charset="0"/>
      <p:regular r:id="rId133"/>
    </p:embeddedFont>
    <p:embeddedFont>
      <p:font typeface="Inter Bold" panose="020B0600000101010101" charset="0"/>
      <p:regular r:id="rId134"/>
    </p:embeddedFont>
    <p:embeddedFont>
      <p:font typeface="Inter Light" panose="020B0600000101010101" charset="0"/>
      <p:regular r:id="rId135"/>
    </p:embeddedFont>
    <p:embeddedFont>
      <p:font typeface="맑은 고딕" panose="020B0503020000020004" pitchFamily="50" charset="-127"/>
      <p:regular r:id="rId136"/>
      <p:bold r:id="rId1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6AE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1265-0B61-45B0-8000-4ED6C4CC02BA}" type="datetimeFigureOut">
              <a:rPr lang="ko-KR" altLang="en-US" smtClean="0"/>
              <a:t>2025-06-04(Wed)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4421A-1B0D-4053-859D-E856EF622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2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return "ext4"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return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    "governor": "performance",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"io":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"scheduler": "deadline",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"3",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service_management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zombie_cleanup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check_interval_minutes</a:t>
            </a:r>
            <a:r>
              <a:rPr lang="en-US" altLang="ko-KR" dirty="0"/>
              <a:t>": 30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"automation":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use_crontab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scheduled_tasks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memory_cache_cleaner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"0 */6 * * *",</a:t>
            </a:r>
          </a:p>
          <a:p>
            <a:r>
              <a:rPr lang="en-US" altLang="ko-KR" dirty="0"/>
              <a:t>                    "command": 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        },</a:t>
            </a:r>
          </a:p>
          <a:p>
            <a:r>
              <a:rPr lang="en-US" altLang="ko-KR" dirty="0"/>
              <a:t>                {</a:t>
            </a:r>
          </a:p>
          <a:p>
            <a:r>
              <a:rPr lang="en-US" altLang="ko-KR" dirty="0"/>
              <a:t>                    "name": "</a:t>
            </a:r>
            <a:r>
              <a:rPr lang="en-US" altLang="ko-KR" dirty="0" err="1"/>
              <a:t>zombie_checker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        "schedule": "*/30 * * * *",</a:t>
            </a:r>
          </a:p>
          <a:p>
            <a:r>
              <a:rPr lang="en-US" altLang="ko-KR" dirty="0"/>
              <a:t>                    "command": "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eo</a:t>
            </a:r>
            <a:r>
              <a:rPr lang="en-US" altLang="ko-KR" dirty="0"/>
              <a:t> </a:t>
            </a:r>
            <a:r>
              <a:rPr lang="en-US" altLang="ko-KR" dirty="0" err="1"/>
              <a:t>stat,ppid</a:t>
            </a:r>
            <a:r>
              <a:rPr lang="en-US" altLang="ko-KR" dirty="0"/>
              <a:t> | awk '$1 ~ /Z/ { print $2 }' | </a:t>
            </a:r>
            <a:r>
              <a:rPr lang="en-US" altLang="ko-KR" dirty="0" err="1"/>
              <a:t>xargs</a:t>
            </a:r>
            <a:r>
              <a:rPr lang="en-US" altLang="ko-KR" dirty="0"/>
              <a:t> -r kill -9"</a:t>
            </a:r>
          </a:p>
          <a:p>
            <a:r>
              <a:rPr lang="en-US" altLang="ko-KR" dirty="0"/>
              <a:t>                }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security_hardening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save_to_file</a:t>
            </a:r>
            <a:r>
              <a:rPr lang="en-US" altLang="ko-KR" dirty="0"/>
              <a:t>(data, filename):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Path("config") / filename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config_path.parent.mkdir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config_path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(data, f, indent=4)</a:t>
            </a:r>
          </a:p>
          <a:p>
            <a:r>
              <a:rPr lang="en-US" altLang="ko-KR" dirty="0"/>
              <a:t>    print(f"</a:t>
            </a:r>
            <a:r>
              <a:rPr lang="ko-KR" altLang="en-US" dirty="0"/>
              <a:t>✅ </a:t>
            </a:r>
            <a:r>
              <a:rPr lang="en-US" altLang="ko-KR" dirty="0"/>
              <a:t>{filename} </a:t>
            </a:r>
            <a:r>
              <a:rPr lang="ko-KR" altLang="en-US" dirty="0"/>
              <a:t>저장 완료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def main():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optimizer_settings</a:t>
            </a:r>
            <a:r>
              <a:rPr lang="en-US" altLang="ko-KR" dirty="0"/>
              <a:t> = </a:t>
            </a:r>
            <a:r>
              <a:rPr lang="en-US" altLang="ko-KR" dirty="0" err="1"/>
              <a:t>get_optimizer_settings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system_info</a:t>
            </a:r>
            <a:r>
              <a:rPr lang="en-US" altLang="ko-KR" dirty="0"/>
              <a:t>, "</a:t>
            </a:r>
            <a:r>
              <a:rPr lang="en-US" altLang="ko-KR" dirty="0" err="1"/>
              <a:t>system_info.json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save_to_file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main()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9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72C6A-996D-CF35-D830-17FCF9A6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C3F3A-496C-AC43-B86D-446CF6FF4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67C2C5-3785-4150-3D25-368EE5D3B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D27361-98F5-434D-E1E8-F5D97AAFC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2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B153-AB62-2FE3-91DA-E389A874F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6EA39C-B2DA-EFC5-9FF0-593865E0B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2B44A0-5C2B-ED0C-4516-276EDB0D3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D167D-B58F-EAF1-9188-AF6BA7C17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7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r>
              <a:rPr lang="en-US" altLang="ko-KR" dirty="0"/>
              <a:t> as </a:t>
            </a:r>
            <a:r>
              <a:rPr lang="en-US" altLang="ko-KR" dirty="0" err="1"/>
              <a:t>tk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tkinter</a:t>
            </a:r>
            <a:r>
              <a:rPr lang="en-US" altLang="ko-KR" dirty="0"/>
              <a:t> import </a:t>
            </a:r>
            <a:r>
              <a:rPr lang="en-US" altLang="ko-KR" dirty="0" err="1"/>
              <a:t>ttk</a:t>
            </a:r>
            <a:r>
              <a:rPr lang="en-US" altLang="ko-KR" dirty="0"/>
              <a:t>, </a:t>
            </a:r>
            <a:r>
              <a:rPr lang="en-US" altLang="ko-KR" dirty="0" err="1"/>
              <a:t>messagebox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r>
              <a:rPr lang="en-US" altLang="ko-KR" dirty="0"/>
              <a:t>, </a:t>
            </a:r>
            <a:r>
              <a:rPr lang="en-US" altLang="ko-KR" dirty="0" err="1"/>
              <a:t>os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CONFIG_PATH = </a:t>
            </a:r>
            <a:r>
              <a:rPr lang="en-US" altLang="ko-KR" dirty="0" err="1"/>
              <a:t>os.path.join</a:t>
            </a:r>
            <a:r>
              <a:rPr lang="en-US" altLang="ko-KR" dirty="0"/>
              <a:t>(</a:t>
            </a:r>
            <a:r>
              <a:rPr lang="en-US" altLang="ko-KR" dirty="0" err="1"/>
              <a:t>os.path.dirname</a:t>
            </a:r>
            <a:r>
              <a:rPr lang="en-US" altLang="ko-KR" dirty="0"/>
              <a:t>(__file__), "config", "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ConfigApp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__(self, root):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</a:t>
            </a:r>
            <a:r>
              <a:rPr lang="en-US" altLang="ko-KR" dirty="0"/>
              <a:t> = root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self.root.title</a:t>
            </a:r>
            <a:r>
              <a:rPr lang="en-US" altLang="ko-KR" dirty="0"/>
              <a:t>("Linux Optimizer Settings")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</a:t>
            </a:r>
            <a:r>
              <a:rPr lang="en-US" altLang="ko-KR" dirty="0"/>
              <a:t> = </a:t>
            </a:r>
            <a:r>
              <a:rPr lang="en-US" altLang="ko-KR" dirty="0" err="1"/>
              <a:t>ttk.Notebook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self.notebook.pack</a:t>
            </a:r>
            <a:r>
              <a:rPr lang="en-US" altLang="ko-KR" dirty="0"/>
              <a:t>(fill="both", expand=True)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self.load_config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self.create_tabs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</a:t>
            </a:r>
            <a:r>
              <a:rPr lang="en-US" altLang="ko-KR" dirty="0"/>
              <a:t> = </a:t>
            </a:r>
            <a:r>
              <a:rPr lang="en-US" altLang="ko-KR" dirty="0" err="1"/>
              <a:t>tk.Button</a:t>
            </a:r>
            <a:r>
              <a:rPr lang="en-US" altLang="ko-KR" dirty="0"/>
              <a:t>(</a:t>
            </a:r>
            <a:r>
              <a:rPr lang="en-US" altLang="ko-KR" dirty="0" err="1"/>
              <a:t>self.root</a:t>
            </a:r>
            <a:r>
              <a:rPr lang="en-US" altLang="ko-KR" dirty="0"/>
              <a:t>, text="</a:t>
            </a:r>
            <a:r>
              <a:rPr lang="ko-KR" altLang="en-US" dirty="0"/>
              <a:t>💾 </a:t>
            </a:r>
            <a:r>
              <a:rPr lang="en-US" altLang="ko-KR" dirty="0"/>
              <a:t>Save Changes", command=</a:t>
            </a:r>
            <a:r>
              <a:rPr lang="en-US" altLang="ko-KR" dirty="0" err="1"/>
              <a:t>self.save_config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save_btn.pack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=10)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load_config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'r')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</a:t>
            </a:r>
            <a:r>
              <a:rPr lang="en-US" altLang="ko-KR" dirty="0" err="1"/>
              <a:t>json.load</a:t>
            </a:r>
            <a:r>
              <a:rPr lang="en-US" altLang="ko-KR" dirty="0"/>
              <a:t>(f)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("Load Error", </a:t>
            </a:r>
            <a:r>
              <a:rPr lang="en-US" altLang="ko-KR" dirty="0" err="1"/>
              <a:t>f"Could</a:t>
            </a:r>
            <a:r>
              <a:rPr lang="en-US" altLang="ko-KR" dirty="0"/>
              <a:t> not load settings: {e}")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self.config_data</a:t>
            </a:r>
            <a:r>
              <a:rPr lang="en-US" altLang="ko-KR" dirty="0"/>
              <a:t> = {}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create_tabs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for section, settings in </a:t>
            </a:r>
            <a:r>
              <a:rPr lang="en-US" altLang="ko-KR" dirty="0" err="1"/>
              <a:t>self.config_data.items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tab = </a:t>
            </a:r>
            <a:r>
              <a:rPr lang="en-US" altLang="ko-KR" dirty="0" err="1"/>
              <a:t>ttk.Frame</a:t>
            </a:r>
            <a:r>
              <a:rPr lang="en-US" altLang="ko-KR" dirty="0"/>
              <a:t>(</a:t>
            </a:r>
            <a:r>
              <a:rPr lang="en-US" altLang="ko-KR" dirty="0" err="1"/>
              <a:t>self.notebook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self.notebook.add</a:t>
            </a:r>
            <a:r>
              <a:rPr lang="en-US" altLang="ko-KR" dirty="0"/>
              <a:t>(tab, text=</a:t>
            </a:r>
            <a:r>
              <a:rPr lang="en-US" altLang="ko-KR" dirty="0" err="1"/>
              <a:t>section.replace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(tab, settings, </a:t>
            </a:r>
            <a:r>
              <a:rPr lang="en-US" altLang="ko-KR" dirty="0" err="1"/>
              <a:t>parent_key</a:t>
            </a:r>
            <a:r>
              <a:rPr lang="en-US" altLang="ko-KR" dirty="0"/>
              <a:t>=section)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build_form</a:t>
            </a:r>
            <a:r>
              <a:rPr lang="en-US" altLang="ko-KR" dirty="0"/>
              <a:t>(self, 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=""):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for key, value in </a:t>
            </a:r>
            <a:r>
              <a:rPr lang="en-US" altLang="ko-KR" dirty="0" err="1"/>
              <a:t>data.items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full_key</a:t>
            </a:r>
            <a:r>
              <a:rPr lang="en-US" altLang="ko-KR" dirty="0"/>
              <a:t> = f"{</a:t>
            </a:r>
            <a:r>
              <a:rPr lang="en-US" altLang="ko-KR" dirty="0" err="1"/>
              <a:t>parent_key</a:t>
            </a:r>
            <a:r>
              <a:rPr lang="en-US" altLang="ko-KR" dirty="0"/>
              <a:t>}.{key}"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key</a:t>
            </a:r>
          </a:p>
          <a:p>
            <a:r>
              <a:rPr lang="en-US" altLang="ko-KR" dirty="0"/>
              <a:t>        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key.replace</a:t>
            </a:r>
            <a:r>
              <a:rPr lang="en-US" altLang="ko-KR" dirty="0"/>
              <a:t>("_", " ").title())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=5, anchor="w")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self.build_form</a:t>
            </a:r>
            <a:r>
              <a:rPr lang="en-US" altLang="ko-KR" dirty="0"/>
              <a:t>(frame, value, </a:t>
            </a:r>
            <a:r>
              <a:rPr lang="en-US" altLang="ko-KR" dirty="0" err="1"/>
              <a:t>full_key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self.build_list_editor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self.build_entry</a:t>
            </a:r>
            <a:r>
              <a:rPr lang="en-US" altLang="ko-KR" dirty="0"/>
              <a:t>(parent, data, 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build_entry</a:t>
            </a:r>
            <a:r>
              <a:rPr lang="en-US" altLang="ko-KR" dirty="0"/>
              <a:t>(self, parent, value, key):</a:t>
            </a:r>
          </a:p>
          <a:p>
            <a:r>
              <a:rPr lang="en-US" altLang="ko-KR" dirty="0"/>
              <a:t>        row = </a:t>
            </a:r>
            <a:r>
              <a:rPr lang="en-US" altLang="ko-KR" dirty="0" err="1"/>
              <a:t>ttk.Frame</a:t>
            </a:r>
            <a:r>
              <a:rPr lang="en-US" altLang="ko-KR" dirty="0"/>
              <a:t>(parent)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row.pack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label = </a:t>
            </a:r>
            <a:r>
              <a:rPr lang="en-US" altLang="ko-KR" dirty="0" err="1"/>
              <a:t>ttk.Label</a:t>
            </a:r>
            <a:r>
              <a:rPr lang="en-US" altLang="ko-KR" dirty="0"/>
              <a:t>(row,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label.pack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>        var = </a:t>
            </a:r>
            <a:r>
              <a:rPr lang="en-US" altLang="ko-KR" dirty="0" err="1"/>
              <a:t>tk.StringVar</a:t>
            </a:r>
            <a:r>
              <a:rPr lang="en-US" altLang="ko-KR" dirty="0"/>
              <a:t>(value=str(value))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(row, </a:t>
            </a:r>
            <a:r>
              <a:rPr lang="en-US" altLang="ko-KR" dirty="0" err="1"/>
              <a:t>textvariable</a:t>
            </a:r>
            <a:r>
              <a:rPr lang="en-US" altLang="ko-KR" dirty="0"/>
              <a:t>=var, width=50)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(side="right", expand=True, fill="x")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var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build_list_editor</a:t>
            </a:r>
            <a:r>
              <a:rPr lang="en-US" altLang="ko-KR" dirty="0"/>
              <a:t>(self, parent, values, key):</a:t>
            </a:r>
          </a:p>
          <a:p>
            <a:r>
              <a:rPr lang="en-US" altLang="ko-KR" dirty="0"/>
              <a:t>        frame = </a:t>
            </a:r>
            <a:r>
              <a:rPr lang="en-US" altLang="ko-KR" dirty="0" err="1"/>
              <a:t>ttk.LabelFrame</a:t>
            </a:r>
            <a:r>
              <a:rPr lang="en-US" altLang="ko-KR" dirty="0"/>
              <a:t>(parent, text=</a:t>
            </a:r>
            <a:r>
              <a:rPr lang="en-US" altLang="ko-KR" dirty="0" err="1"/>
              <a:t>key.split</a:t>
            </a:r>
            <a:r>
              <a:rPr lang="en-US" altLang="ko-KR" dirty="0"/>
              <a:t>(".")[-1].replace("_", " ").title())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=10, </a:t>
            </a:r>
            <a:r>
              <a:rPr lang="en-US" altLang="ko-KR" dirty="0" err="1"/>
              <a:t>pady</a:t>
            </a:r>
            <a:r>
              <a:rPr lang="en-US" altLang="ko-KR" dirty="0"/>
              <a:t>=5)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</a:t>
            </a:r>
            <a:r>
              <a:rPr lang="en-US" altLang="ko-KR" dirty="0"/>
              <a:t> = </a:t>
            </a:r>
            <a:r>
              <a:rPr lang="en-US" altLang="ko-KR" dirty="0" err="1"/>
              <a:t>tk.Listbox</a:t>
            </a:r>
            <a:r>
              <a:rPr lang="en-US" altLang="ko-KR" dirty="0"/>
              <a:t>(frame, height=5)</a:t>
            </a:r>
          </a:p>
          <a:p>
            <a:r>
              <a:rPr lang="en-US" altLang="ko-KR" dirty="0"/>
              <a:t>        for v in values: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v)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listbox.pack</a:t>
            </a:r>
            <a:r>
              <a:rPr lang="en-US" altLang="ko-KR" dirty="0"/>
              <a:t>(fill="x", 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entry_var</a:t>
            </a:r>
            <a:r>
              <a:rPr lang="en-US" altLang="ko-KR" dirty="0"/>
              <a:t> = </a:t>
            </a:r>
            <a:r>
              <a:rPr lang="en-US" altLang="ko-KR" dirty="0" err="1"/>
              <a:t>tk.StringVar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entry = </a:t>
            </a:r>
            <a:r>
              <a:rPr lang="en-US" altLang="ko-KR" dirty="0" err="1"/>
              <a:t>ttk.Entry</a:t>
            </a:r>
            <a:r>
              <a:rPr lang="en-US" altLang="ko-KR" dirty="0"/>
              <a:t>(frame, </a:t>
            </a:r>
            <a:r>
              <a:rPr lang="en-US" altLang="ko-KR" dirty="0" err="1"/>
              <a:t>textvariable</a:t>
            </a:r>
            <a:r>
              <a:rPr lang="en-US" altLang="ko-KR" dirty="0"/>
              <a:t>=</a:t>
            </a:r>
            <a:r>
              <a:rPr lang="en-US" altLang="ko-KR" dirty="0" err="1"/>
              <a:t>entry_var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entry.pack</a:t>
            </a:r>
            <a:r>
              <a:rPr lang="en-US" altLang="ko-KR" dirty="0"/>
              <a:t>(</a:t>
            </a:r>
            <a:r>
              <a:rPr lang="en-US" altLang="ko-KR" dirty="0" err="1"/>
              <a:t>padx</a:t>
            </a:r>
            <a:r>
              <a:rPr lang="en-US" altLang="ko-KR" dirty="0"/>
              <a:t>=5, 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add_item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item = </a:t>
            </a:r>
            <a:r>
              <a:rPr lang="en-US" altLang="ko-KR" dirty="0" err="1"/>
              <a:t>entry_var.get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if item: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listbox.insert</a:t>
            </a:r>
            <a:r>
              <a:rPr lang="en-US" altLang="ko-KR" dirty="0"/>
              <a:t>("end", item)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entry_var.set</a:t>
            </a:r>
            <a:r>
              <a:rPr lang="en-US" altLang="ko-KR" dirty="0"/>
              <a:t>("")</a:t>
            </a:r>
          </a:p>
          <a:p>
            <a:endParaRPr lang="en-US" altLang="ko-KR" dirty="0"/>
          </a:p>
          <a:p>
            <a:r>
              <a:rPr lang="en-US" altLang="ko-KR" dirty="0"/>
              <a:t>        def </a:t>
            </a:r>
            <a:r>
              <a:rPr lang="en-US" altLang="ko-KR" dirty="0" err="1"/>
              <a:t>remove_item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selected = 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listbox.delete</a:t>
            </a:r>
            <a:r>
              <a:rPr lang="en-US" altLang="ko-KR" dirty="0"/>
              <a:t>(selected)</a:t>
            </a:r>
          </a:p>
          <a:p>
            <a:r>
              <a:rPr lang="en-US" altLang="ko-KR" dirty="0"/>
              <a:t>            except:</a:t>
            </a:r>
          </a:p>
          <a:p>
            <a:r>
              <a:rPr lang="en-US" altLang="ko-KR" dirty="0"/>
              <a:t>                pass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</a:t>
            </a:r>
            <a:r>
              <a:rPr lang="en-US" altLang="ko-KR" dirty="0"/>
              <a:t> = </a:t>
            </a:r>
            <a:r>
              <a:rPr lang="en-US" altLang="ko-KR" dirty="0" err="1"/>
              <a:t>ttk.Frame</a:t>
            </a:r>
            <a:r>
              <a:rPr lang="en-US" altLang="ko-KR" dirty="0"/>
              <a:t>(frame)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btn_frame.pack</a:t>
            </a:r>
            <a:r>
              <a:rPr lang="en-US" altLang="ko-KR" dirty="0"/>
              <a:t>(</a:t>
            </a:r>
            <a:r>
              <a:rPr lang="en-US" altLang="ko-KR" dirty="0" err="1"/>
              <a:t>pady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text="Add", command=</a:t>
            </a:r>
            <a:r>
              <a:rPr lang="en-US" altLang="ko-KR" dirty="0" err="1"/>
              <a:t>add_item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ttk.Button</a:t>
            </a:r>
            <a:r>
              <a:rPr lang="en-US" altLang="ko-KR" dirty="0"/>
              <a:t>(</a:t>
            </a:r>
            <a:r>
              <a:rPr lang="en-US" altLang="ko-KR" dirty="0" err="1"/>
              <a:t>btn_frame</a:t>
            </a:r>
            <a:r>
              <a:rPr lang="en-US" altLang="ko-KR" dirty="0"/>
              <a:t>, text="Remove", command=</a:t>
            </a:r>
            <a:r>
              <a:rPr lang="en-US" altLang="ko-KR" dirty="0" err="1"/>
              <a:t>remove_item</a:t>
            </a:r>
            <a:r>
              <a:rPr lang="en-US" altLang="ko-KR" dirty="0"/>
              <a:t>).pack(side="left", </a:t>
            </a:r>
            <a:r>
              <a:rPr lang="en-US" altLang="ko-KR" dirty="0" err="1"/>
              <a:t>padx</a:t>
            </a:r>
            <a:r>
              <a:rPr lang="en-US" altLang="ko-KR" dirty="0"/>
              <a:t>=2)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self.entries</a:t>
            </a:r>
            <a:r>
              <a:rPr lang="en-US" altLang="ko-KR" dirty="0"/>
              <a:t>[key] = </a:t>
            </a:r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save_config</a:t>
            </a:r>
            <a:r>
              <a:rPr lang="en-US" altLang="ko-KR" dirty="0"/>
              <a:t>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new_config</a:t>
            </a:r>
            <a:r>
              <a:rPr lang="en-US" altLang="ko-KR" dirty="0"/>
              <a:t> = </a:t>
            </a:r>
            <a:r>
              <a:rPr lang="en-US" altLang="ko-KR" dirty="0" err="1"/>
              <a:t>self.rebuild_config</a:t>
            </a:r>
            <a:r>
              <a:rPr lang="en-US" altLang="ko-KR" dirty="0"/>
              <a:t>(</a:t>
            </a:r>
            <a:r>
              <a:rPr lang="en-US" altLang="ko-KR" dirty="0" err="1"/>
              <a:t>self.config_data</a:t>
            </a:r>
            <a:r>
              <a:rPr lang="en-US" altLang="ko-KR" dirty="0"/>
              <a:t>, "")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with open(CONFIG_PATH, 'w') as f: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json.dump</a:t>
            </a:r>
            <a:r>
              <a:rPr lang="en-US" altLang="ko-KR" dirty="0"/>
              <a:t>(</a:t>
            </a:r>
            <a:r>
              <a:rPr lang="en-US" altLang="ko-KR" dirty="0" err="1"/>
              <a:t>new_config</a:t>
            </a:r>
            <a:r>
              <a:rPr lang="en-US" altLang="ko-KR" dirty="0"/>
              <a:t>, f, indent=4)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messagebox.showinfo</a:t>
            </a:r>
            <a:r>
              <a:rPr lang="en-US" altLang="ko-KR" dirty="0"/>
              <a:t>("Success", "Settings saved.")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messagebox.showerror</a:t>
            </a:r>
            <a:r>
              <a:rPr lang="en-US" altLang="ko-KR" dirty="0"/>
              <a:t>("Save Error", </a:t>
            </a:r>
            <a:r>
              <a:rPr lang="en-US" altLang="ko-KR" dirty="0" err="1"/>
              <a:t>f"Failed</a:t>
            </a:r>
            <a:r>
              <a:rPr lang="en-US" altLang="ko-KR" dirty="0"/>
              <a:t> to save: {e}")</a:t>
            </a:r>
          </a:p>
          <a:p>
            <a:endParaRPr lang="en-US" altLang="ko-KR" dirty="0"/>
          </a:p>
          <a:p>
            <a:r>
              <a:rPr lang="en-US" altLang="ko-KR" dirty="0"/>
              <a:t>    def </a:t>
            </a:r>
            <a:r>
              <a:rPr lang="en-US" altLang="ko-KR" dirty="0" err="1"/>
              <a:t>rebuild_config</a:t>
            </a:r>
            <a:r>
              <a:rPr lang="en-US" altLang="ko-KR" dirty="0"/>
              <a:t>(self, data, </a:t>
            </a:r>
            <a:r>
              <a:rPr lang="en-US" altLang="ko-KR" dirty="0" err="1"/>
              <a:t>parent_key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isinstance</a:t>
            </a:r>
            <a:r>
              <a:rPr lang="en-US" altLang="ko-KR" dirty="0"/>
              <a:t>(data, </a:t>
            </a:r>
            <a:r>
              <a:rPr lang="en-US" altLang="ko-KR" dirty="0" err="1"/>
              <a:t>dict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    return {k: </a:t>
            </a:r>
            <a:r>
              <a:rPr lang="en-US" altLang="ko-KR" dirty="0" err="1"/>
              <a:t>self.rebuild_config</a:t>
            </a:r>
            <a:r>
              <a:rPr lang="en-US" altLang="ko-KR" dirty="0"/>
              <a:t>(v, f"{</a:t>
            </a:r>
            <a:r>
              <a:rPr lang="en-US" altLang="ko-KR" dirty="0" err="1"/>
              <a:t>parent_key</a:t>
            </a:r>
            <a:r>
              <a:rPr lang="en-US" altLang="ko-KR" dirty="0"/>
              <a:t>}.{k}" if </a:t>
            </a:r>
            <a:r>
              <a:rPr lang="en-US" altLang="ko-KR" dirty="0" err="1"/>
              <a:t>parent_key</a:t>
            </a:r>
            <a:r>
              <a:rPr lang="en-US" altLang="ko-KR" dirty="0"/>
              <a:t> else k) for k, v in </a:t>
            </a:r>
            <a:r>
              <a:rPr lang="en-US" altLang="ko-KR" dirty="0" err="1"/>
              <a:t>data.items</a:t>
            </a:r>
            <a:r>
              <a:rPr lang="en-US" altLang="ko-KR" dirty="0"/>
              <a:t>()}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isinstance</a:t>
            </a:r>
            <a:r>
              <a:rPr lang="en-US" altLang="ko-KR" dirty="0"/>
              <a:t>(data, list):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return list(</a:t>
            </a:r>
            <a:r>
              <a:rPr lang="en-US" altLang="ko-KR" dirty="0" err="1"/>
              <a:t>widget.get</a:t>
            </a:r>
            <a:r>
              <a:rPr lang="en-US" altLang="ko-KR" dirty="0"/>
              <a:t>(0, "end"))</a:t>
            </a:r>
          </a:p>
          <a:p>
            <a:r>
              <a:rPr lang="en-US" altLang="ko-KR" dirty="0"/>
              <a:t>            return data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widget = </a:t>
            </a:r>
            <a:r>
              <a:rPr lang="en-US" altLang="ko-KR" dirty="0" err="1"/>
              <a:t>self.entries.get</a:t>
            </a:r>
            <a:r>
              <a:rPr lang="en-US" altLang="ko-KR" dirty="0"/>
              <a:t>(</a:t>
            </a:r>
            <a:r>
              <a:rPr lang="en-US" altLang="ko-KR" dirty="0" err="1"/>
              <a:t>parent_key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if widget: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val</a:t>
            </a:r>
            <a:r>
              <a:rPr lang="en-US" altLang="ko-KR" dirty="0"/>
              <a:t> = </a:t>
            </a:r>
            <a:r>
              <a:rPr lang="en-US" altLang="ko-KR" dirty="0" err="1"/>
              <a:t>widget.get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        if </a:t>
            </a:r>
            <a:r>
              <a:rPr lang="en-US" altLang="ko-KR" dirty="0" err="1"/>
              <a:t>val.lower</a:t>
            </a:r>
            <a:r>
              <a:rPr lang="en-US" altLang="ko-KR" dirty="0"/>
              <a:t>() in ("true", "false"):</a:t>
            </a:r>
          </a:p>
          <a:p>
            <a:r>
              <a:rPr lang="en-US" altLang="ko-KR" dirty="0"/>
              <a:t>                    return </a:t>
            </a:r>
            <a:r>
              <a:rPr lang="en-US" altLang="ko-KR" dirty="0" err="1"/>
              <a:t>val.lower</a:t>
            </a:r>
            <a:r>
              <a:rPr lang="en-US" altLang="ko-KR" dirty="0"/>
              <a:t>() == "true"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val.isdigit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        return int(</a:t>
            </a:r>
            <a:r>
              <a:rPr lang="en-US" altLang="ko-KR" dirty="0" err="1"/>
              <a:t>val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return 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/>
              <a:t>            return data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root = </a:t>
            </a:r>
            <a:r>
              <a:rPr lang="en-US" altLang="ko-KR" dirty="0" err="1"/>
              <a:t>tk.Tk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app = </a:t>
            </a:r>
            <a:r>
              <a:rPr lang="en-US" altLang="ko-KR" dirty="0" err="1"/>
              <a:t>ConfigApp</a:t>
            </a:r>
            <a:r>
              <a:rPr lang="en-US" altLang="ko-KR" dirty="0"/>
              <a:t>(root)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# 1. CPU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</a:p>
          <a:p>
            <a:endParaRPr lang="en-US" altLang="ko-KR" dirty="0"/>
          </a:p>
          <a:p>
            <a:r>
              <a:rPr lang="en-US" altLang="ko-KR" dirty="0"/>
              <a:t># 2. IO </a:t>
            </a:r>
            <a:r>
              <a:rPr lang="ko-KR" altLang="en-US" dirty="0"/>
              <a:t>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3. </a:t>
            </a:r>
            <a:r>
              <a:rPr lang="ko-KR" altLang="en-US" dirty="0"/>
              <a:t>메모리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서비스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endParaRPr lang="en-US" altLang="ko-KR" dirty="0"/>
          </a:p>
          <a:p>
            <a:r>
              <a:rPr lang="en-US" altLang="ko-KR" dirty="0"/>
              <a:t># 5. </a:t>
            </a:r>
            <a:r>
              <a:rPr lang="ko-KR" altLang="en-US" dirty="0"/>
              <a:t>보안 설정 강화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harden_security</a:t>
            </a:r>
            <a:r>
              <a:rPr lang="en-US" altLang="ko-KR" dirty="0"/>
              <a:t>(</a:t>
            </a:r>
            <a:r>
              <a:rPr lang="en-US" altLang="ko-KR" dirty="0" err="1"/>
              <a:t>security_config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fw</a:t>
            </a:r>
            <a:r>
              <a:rPr lang="en-US" altLang="ko-KR" dirty="0"/>
              <a:t>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("firewall",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fw.get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for port in </a:t>
            </a:r>
            <a:r>
              <a:rPr lang="en-US" altLang="ko-KR" dirty="0" err="1"/>
              <a:t>fw.get</a:t>
            </a:r>
            <a:r>
              <a:rPr lang="en-US" altLang="ko-KR" dirty="0"/>
              <a:t>("</a:t>
            </a:r>
            <a:r>
              <a:rPr lang="en-US" altLang="ko-KR" dirty="0" err="1"/>
              <a:t>allowed_ports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f"ufw</a:t>
            </a:r>
            <a:r>
              <a:rPr lang="en-US" altLang="ko-KR" dirty="0"/>
              <a:t> allow {port}")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ssh = </a:t>
            </a:r>
            <a:r>
              <a:rPr lang="en-US" altLang="ko-KR" dirty="0" err="1"/>
              <a:t>security_config.get</a:t>
            </a:r>
            <a:r>
              <a:rPr lang="en-US" altLang="ko-KR" dirty="0"/>
              <a:t>("ssh", {})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sshd_config_path</a:t>
            </a:r>
            <a:r>
              <a:rPr lang="en-US" altLang="ko-KR" dirty="0"/>
              <a:t> =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replace_lines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PermitRootLogin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permit_root_login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"),</a:t>
            </a:r>
          </a:p>
          <a:p>
            <a:r>
              <a:rPr lang="en-US" altLang="ko-KR" dirty="0"/>
              <a:t>        "Protocol": </a:t>
            </a:r>
            <a:r>
              <a:rPr lang="en-US" altLang="ko-KR" dirty="0" err="1"/>
              <a:t>ssh.get</a:t>
            </a:r>
            <a:r>
              <a:rPr lang="en-US" altLang="ko-KR" dirty="0"/>
              <a:t>("protocol"),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MaxAuthTries</a:t>
            </a:r>
            <a:r>
              <a:rPr lang="en-US" altLang="ko-KR" dirty="0"/>
              <a:t>": </a:t>
            </a:r>
            <a:r>
              <a:rPr lang="en-US" altLang="ko-KR" dirty="0" err="1"/>
              <a:t>ssh.get</a:t>
            </a:r>
            <a:r>
              <a:rPr lang="en-US" altLang="ko-KR" dirty="0"/>
              <a:t>("</a:t>
            </a:r>
            <a:r>
              <a:rPr lang="en-US" altLang="ko-KR" dirty="0" err="1"/>
              <a:t>max_auth_tries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for key, </a:t>
            </a:r>
            <a:r>
              <a:rPr lang="en-US" altLang="ko-KR" dirty="0" err="1"/>
              <a:t>val</a:t>
            </a:r>
            <a:r>
              <a:rPr lang="en-US" altLang="ko-KR" dirty="0"/>
              <a:t> in </a:t>
            </a:r>
            <a:r>
              <a:rPr lang="en-US" altLang="ko-KR" dirty="0" err="1"/>
              <a:t>replace_lines.items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val</a:t>
            </a:r>
            <a:r>
              <a:rPr lang="en-US" altLang="ko-KR" dirty="0"/>
              <a:t> is not None: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f"sed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{</a:t>
            </a:r>
            <a:r>
              <a:rPr lang="en-US" altLang="ko-KR" dirty="0" err="1"/>
              <a:t>sshd_config_path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run_command</a:t>
            </a:r>
            <a:r>
              <a:rPr lang="en-US" altLang="ko-KR" dirty="0"/>
              <a:t>("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6. </a:t>
            </a:r>
            <a:r>
              <a:rPr lang="ko-KR" altLang="en-US" dirty="0"/>
              <a:t>디스크 최적화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메인 함수</a:t>
            </a:r>
          </a:p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7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unittest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unittest.mock</a:t>
            </a:r>
            <a:r>
              <a:rPr lang="en-US" altLang="ko-KR" dirty="0"/>
              <a:t> import patch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</a:t>
            </a:r>
            <a:r>
              <a:rPr lang="en-US" altLang="ko-KR" dirty="0"/>
              <a:t> import optimizer</a:t>
            </a:r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TestOptimizer</a:t>
            </a:r>
            <a:r>
              <a:rPr lang="en-US" altLang="ko-KR" dirty="0"/>
              <a:t>(</a:t>
            </a:r>
            <a:r>
              <a:rPr lang="en-US" altLang="ko-KR" dirty="0" err="1"/>
              <a:t>unittest.TestCase</a:t>
            </a:r>
            <a:r>
              <a:rPr lang="en-US" altLang="ko-KR" dirty="0"/>
              <a:t>):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test_optimize_cpu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enable_scheduler_tuning</a:t>
            </a:r>
            <a:r>
              <a:rPr lang="en-US" altLang="ko-KR" dirty="0"/>
              <a:t>": False,</a:t>
            </a:r>
          </a:p>
          <a:p>
            <a:r>
              <a:rPr lang="en-US" altLang="ko-KR" dirty="0"/>
              <a:t>            "governor": "performance",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["python3", "nginx"]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optimizer.optimize_cpu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cpupower</a:t>
            </a:r>
            <a:r>
              <a:rPr lang="en-US" altLang="ko-KR" dirty="0"/>
              <a:t> frequency-set -g performance")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python3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nginx | head -n 1)")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test_optimize_io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"scheduler": "deadline",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read_ahead_kb</a:t>
            </a:r>
            <a:r>
              <a:rPr lang="en-US" altLang="ko-KR" dirty="0"/>
              <a:t>": 128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optimizer.optimize_io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("echo deadline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128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test_optimize_memory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swappiness</a:t>
            </a:r>
            <a:r>
              <a:rPr lang="en-US" altLang="ko-KR" dirty="0"/>
              <a:t>": 10,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drop_cache_mode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optimizer.optimize_memory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=10")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("sync; echo 3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2)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test_optimize_services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disable_services</a:t>
            </a:r>
            <a:r>
              <a:rPr lang="en-US" altLang="ko-KR" dirty="0"/>
              <a:t>": ["cups", "</a:t>
            </a:r>
            <a:r>
              <a:rPr lang="en-US" altLang="ko-KR" dirty="0" err="1"/>
              <a:t>bluetooth</a:t>
            </a:r>
            <a:r>
              <a:rPr lang="en-US" altLang="ko-KR" dirty="0"/>
              <a:t>", "avahi-daemon"]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optimizer.optimize_services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for service in config["</a:t>
            </a:r>
            <a:r>
              <a:rPr lang="en-US" altLang="ko-KR" dirty="0" err="1"/>
              <a:t>disable_services</a:t>
            </a:r>
            <a:r>
              <a:rPr lang="en-US" altLang="ko-KR" dirty="0"/>
              <a:t>"]: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3)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test_harden_security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"firewall":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allowed_ports</a:t>
            </a:r>
            <a:r>
              <a:rPr lang="en-US" altLang="ko-KR" dirty="0"/>
              <a:t>": [22, 80, 443],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deny_all_by_default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"ssh": {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permit_root_login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password_authentication</a:t>
            </a:r>
            <a:r>
              <a:rPr lang="en-US" altLang="ko-KR" dirty="0"/>
              <a:t>": "no",</a:t>
            </a:r>
          </a:p>
          <a:p>
            <a:r>
              <a:rPr lang="en-US" altLang="ko-KR" dirty="0"/>
              <a:t>                "protocol": 2,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max_auth_tries</a:t>
            </a:r>
            <a:r>
              <a:rPr lang="en-US" altLang="ko-KR" dirty="0"/>
              <a:t>": 3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optimizer.harden_security</a:t>
            </a:r>
            <a:r>
              <a:rPr lang="en-US" altLang="ko-KR" dirty="0"/>
              <a:t>(config)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default deny")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22")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80")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allow 443")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</a:t>
            </a:r>
            <a:r>
              <a:rPr lang="en-US" altLang="ko-KR" dirty="0" err="1"/>
              <a:t>ufw</a:t>
            </a:r>
            <a:r>
              <a:rPr lang="en-US" altLang="ko-KR" dirty="0"/>
              <a:t> enable")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ssh_expected_cmds</a:t>
            </a:r>
            <a:r>
              <a:rPr lang="en-US" altLang="ko-KR" dirty="0"/>
              <a:t> = [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PermitRootLogin</a:t>
            </a:r>
            <a:r>
              <a:rPr lang="en-US" altLang="ko-KR" dirty="0"/>
              <a:t>.*/</a:t>
            </a:r>
            <a:r>
              <a:rPr lang="en-US" altLang="ko-KR" dirty="0" err="1"/>
              <a:t>PermitRootLogin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.*/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no/'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's/^#?Protocol.*/Protocol 2/'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"sed -</a:t>
            </a:r>
            <a:r>
              <a:rPr lang="en-US" altLang="ko-KR" dirty="0" err="1"/>
              <a:t>i</a:t>
            </a:r>
            <a:r>
              <a:rPr lang="en-US" altLang="ko-KR" dirty="0"/>
              <a:t> 's/^#?</a:t>
            </a:r>
            <a:r>
              <a:rPr lang="en-US" altLang="ko-KR" dirty="0" err="1"/>
              <a:t>MaxAuthTries</a:t>
            </a:r>
            <a:r>
              <a:rPr lang="en-US" altLang="ko-KR" dirty="0"/>
              <a:t>.*/</a:t>
            </a:r>
            <a:r>
              <a:rPr lang="en-US" altLang="ko-KR" dirty="0" err="1"/>
              <a:t>MaxAuthTries</a:t>
            </a:r>
            <a:r>
              <a:rPr lang="en-US" altLang="ko-KR" dirty="0"/>
              <a:t> 3/'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    for </a:t>
            </a:r>
            <a:r>
              <a:rPr lang="en-US" altLang="ko-KR" dirty="0" err="1"/>
              <a:t>cmd</a:t>
            </a:r>
            <a:r>
              <a:rPr lang="en-US" altLang="ko-KR" dirty="0"/>
              <a:t> in </a:t>
            </a:r>
            <a:r>
              <a:rPr lang="en-US" altLang="ko-KR" dirty="0" err="1"/>
              <a:t>ssh_expected_cmds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10)</a:t>
            </a:r>
          </a:p>
          <a:p>
            <a:endParaRPr lang="en-US" altLang="ko-KR" dirty="0"/>
          </a:p>
          <a:p>
            <a:r>
              <a:rPr lang="en-US" altLang="ko-KR" dirty="0"/>
              <a:t>    @patch("src.optimizer.run_command")</a:t>
            </a:r>
          </a:p>
          <a:p>
            <a:r>
              <a:rPr lang="en-US" altLang="ko-KR" dirty="0"/>
              <a:t>    def </a:t>
            </a:r>
            <a:r>
              <a:rPr lang="en-US" altLang="ko-KR" dirty="0" err="1"/>
              <a:t>test_optimize_disk</a:t>
            </a:r>
            <a:r>
              <a:rPr lang="en-US" altLang="ko-KR" dirty="0"/>
              <a:t>(self, </a:t>
            </a:r>
            <a:r>
              <a:rPr lang="en-US" altLang="ko-KR" dirty="0" err="1"/>
              <a:t>mock_run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    config =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enable_defrag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defrag_paths</a:t>
            </a:r>
            <a:r>
              <a:rPr lang="en-US" altLang="ko-KR" dirty="0"/>
              <a:t>": ["/home", "/var"],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inode_cleanup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target_paths</a:t>
            </a:r>
            <a:r>
              <a:rPr lang="en-US" altLang="ko-KR" dirty="0"/>
              <a:t>": ["/</a:t>
            </a:r>
            <a:r>
              <a:rPr lang="en-US" altLang="ko-KR" dirty="0" err="1"/>
              <a:t>tmp</a:t>
            </a:r>
            <a:r>
              <a:rPr lang="en-US" altLang="ko-KR" dirty="0"/>
              <a:t>", "/var/</a:t>
            </a:r>
            <a:r>
              <a:rPr lang="en-US" altLang="ko-KR" dirty="0" err="1"/>
              <a:t>tmp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remove_empty_dirs</a:t>
            </a:r>
            <a:r>
              <a:rPr lang="en-US" altLang="ko-KR" dirty="0"/>
              <a:t>": True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optimizer.optimize_disk</a:t>
            </a:r>
            <a:r>
              <a:rPr lang="en-US" altLang="ko-KR" dirty="0"/>
              <a:t>(config)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/home")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("e4defrag /var")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f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mock_run.assert_any_call</a:t>
            </a:r>
            <a:r>
              <a:rPr lang="en-US" altLang="ko-KR" dirty="0"/>
              <a:t>("find /var/</a:t>
            </a:r>
            <a:r>
              <a:rPr lang="en-US" altLang="ko-KR" dirty="0" err="1"/>
              <a:t>tmp</a:t>
            </a:r>
            <a:r>
              <a:rPr lang="en-US" altLang="ko-KR" dirty="0"/>
              <a:t> -type d -empty -delete")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6)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unittest.main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0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DFE41-DDC1-86E3-5B9D-C436559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319DEA-46B4-8B67-62E0-841AE50DF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7F4115-BB41-106B-A3E6-CCB3EACF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48CBE0-5A22-1D11-46CB-E790CB569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3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3339-B504-D8D3-2310-C748A9A3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B12ABE-21C4-9A41-D7A2-759511577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E68B6D-7219-CFB3-CCFA-EF8F73ACD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shutil</a:t>
            </a:r>
            <a:endParaRPr lang="en-US" altLang="ko-KR" dirty="0"/>
          </a:p>
          <a:p>
            <a:r>
              <a:rPr lang="en-US" altLang="ko-KR" dirty="0"/>
              <a:t>import time</a:t>
            </a:r>
          </a:p>
          <a:p>
            <a:r>
              <a:rPr lang="en-US" altLang="ko-KR" dirty="0"/>
              <a:t>from datetime import datetime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복원 대상 경로들</a:t>
            </a:r>
          </a:p>
          <a:p>
            <a:r>
              <a:rPr lang="en-US" altLang="ko-KR" dirty="0"/>
              <a:t>RESTORE_TARGETS = {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sshd_config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</a:t>
            </a:r>
            <a:r>
              <a:rPr lang="en-US" altLang="ko-KR" dirty="0" err="1"/>
              <a:t>sysctl.conf</a:t>
            </a:r>
            <a:r>
              <a:rPr lang="en-US" altLang="ko-KR" dirty="0"/>
              <a:t>": "/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sysctl.conf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  "crontab": "/var/spool/</a:t>
            </a:r>
            <a:r>
              <a:rPr lang="en-US" altLang="ko-KR" dirty="0" err="1"/>
              <a:t>cron</a:t>
            </a:r>
            <a:r>
              <a:rPr lang="en-US" altLang="ko-KR" dirty="0"/>
              <a:t>/crontabs/root",  # </a:t>
            </a:r>
            <a:r>
              <a:rPr lang="ko-KR" altLang="en-US" dirty="0"/>
              <a:t>또는 </a:t>
            </a:r>
            <a:r>
              <a:rPr lang="en-US" altLang="ko-KR" dirty="0"/>
              <a:t>crontab -l &gt; file</a:t>
            </a:r>
            <a:r>
              <a:rPr lang="ko-KR" altLang="en-US" dirty="0"/>
              <a:t>로 별도 저장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</a:t>
            </a:r>
            <a:r>
              <a:rPr lang="en-US" altLang="ko-KR" dirty="0" err="1"/>
              <a:t>optimizer_config</a:t>
            </a:r>
            <a:r>
              <a:rPr lang="en-US" altLang="ko-KR" dirty="0"/>
              <a:t>":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BACKUP_ROOT = Path("backups")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create_backup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현재 설정 상태를 백업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timestamp = </a:t>
            </a:r>
            <a:r>
              <a:rPr lang="en-US" altLang="ko-KR" dirty="0" err="1"/>
              <a:t>datetime.now</a:t>
            </a:r>
            <a:r>
              <a:rPr lang="en-US" altLang="ko-KR" dirty="0"/>
              <a:t>().</a:t>
            </a:r>
            <a:r>
              <a:rPr lang="en-US" altLang="ko-KR" dirty="0" err="1"/>
              <a:t>strftime</a:t>
            </a:r>
            <a:r>
              <a:rPr lang="en-US" altLang="ko-KR" dirty="0"/>
              <a:t>("%</a:t>
            </a:r>
            <a:r>
              <a:rPr lang="en-US" altLang="ko-KR" dirty="0" err="1"/>
              <a:t>Y%m%d</a:t>
            </a:r>
            <a:r>
              <a:rPr lang="en-US" altLang="ko-KR" dirty="0"/>
              <a:t>_%H%M%S")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timestamp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dest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os.path.exists</a:t>
            </a:r>
            <a:r>
              <a:rPr lang="en-US" altLang="ko-KR" dirty="0"/>
              <a:t>(path):</a:t>
            </a:r>
          </a:p>
          <a:p>
            <a:r>
              <a:rPr lang="en-US" altLang="ko-KR" dirty="0"/>
              <a:t>                shutil.copy2(path, </a:t>
            </a:r>
            <a:r>
              <a:rPr lang="en-US" altLang="ko-KR" dirty="0" err="1"/>
              <a:t>dest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백업 완료</a:t>
            </a:r>
            <a:r>
              <a:rPr lang="en-US" altLang="ko-KR" dirty="0"/>
              <a:t>] {path} -&gt; {</a:t>
            </a:r>
            <a:r>
              <a:rPr lang="en-US" altLang="ko-KR" dirty="0" err="1"/>
              <a:t>dest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    else: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대상 파일 존재하지 않음</a:t>
            </a:r>
            <a:r>
              <a:rPr lang="en-US" altLang="ko-KR" dirty="0"/>
              <a:t>: {path}")</a:t>
            </a:r>
          </a:p>
          <a:p>
            <a:r>
              <a:rPr lang="en-US" altLang="ko-KR" dirty="0"/>
              <a:t>        except Exception as 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오류</a:t>
            </a:r>
            <a:r>
              <a:rPr lang="en-US" altLang="ko-KR" dirty="0"/>
              <a:t>] {path} </a:t>
            </a:r>
            <a:r>
              <a:rPr lang="ko-KR" altLang="en-US" dirty="0"/>
              <a:t>백업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백업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return str(</a:t>
            </a:r>
            <a:r>
              <a:rPr lang="en-US" altLang="ko-KR" dirty="0" err="1"/>
              <a:t>backup_path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복원 가능한 백업 목록 출력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BACKUP_ROOT.exists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복원 포인트가 없습니다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    return []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restore_points</a:t>
            </a:r>
            <a:r>
              <a:rPr lang="en-US" altLang="ko-KR" dirty="0"/>
              <a:t> = sorted(</a:t>
            </a:r>
            <a:r>
              <a:rPr lang="en-US" altLang="ko-KR" dirty="0" err="1"/>
              <a:t>BACKUP_ROOT.iterdir</a:t>
            </a:r>
            <a:r>
              <a:rPr lang="en-US" altLang="ko-KR" dirty="0"/>
              <a:t>(), key=</a:t>
            </a:r>
            <a:r>
              <a:rPr lang="en-US" altLang="ko-KR" dirty="0" err="1"/>
              <a:t>os.path.getmtime</a:t>
            </a:r>
            <a:r>
              <a:rPr lang="en-US" altLang="ko-KR" dirty="0"/>
              <a:t>, reverse=True)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, p in enumerate(</a:t>
            </a:r>
            <a:r>
              <a:rPr lang="en-US" altLang="ko-KR" dirty="0" err="1"/>
              <a:t>restore_points</a:t>
            </a:r>
            <a:r>
              <a:rPr lang="en-US" altLang="ko-KR" dirty="0"/>
              <a:t>, 1):</a:t>
            </a:r>
          </a:p>
          <a:p>
            <a:r>
              <a:rPr lang="en-US" altLang="ko-KR" dirty="0"/>
              <a:t>        print(f"{</a:t>
            </a:r>
            <a:r>
              <a:rPr lang="en-US" altLang="ko-KR" dirty="0" err="1"/>
              <a:t>i</a:t>
            </a:r>
            <a:r>
              <a:rPr lang="en-US" altLang="ko-KR" dirty="0"/>
              <a:t>}. {p.name}")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restore_points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backup_dir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지정된 백업 디렉토리로 복원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backup_path</a:t>
            </a:r>
            <a:r>
              <a:rPr lang="en-US" altLang="ko-KR" dirty="0"/>
              <a:t> = BACKUP_ROOT / </a:t>
            </a:r>
            <a:r>
              <a:rPr lang="en-US" altLang="ko-KR" dirty="0" err="1"/>
              <a:t>backup_dir</a:t>
            </a:r>
            <a:endParaRPr lang="en-US" altLang="ko-KR" dirty="0"/>
          </a:p>
          <a:p>
            <a:r>
              <a:rPr lang="en-US" altLang="ko-KR" dirty="0"/>
              <a:t>    if not </a:t>
            </a:r>
            <a:r>
              <a:rPr lang="en-US" altLang="ko-KR" dirty="0" err="1"/>
              <a:t>backup_path.exists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복원 디렉토리 없음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r>
              <a:rPr lang="en-US" altLang="ko-KR" dirty="0"/>
              <a:t>        return</a:t>
            </a:r>
          </a:p>
          <a:p>
            <a:endParaRPr lang="en-US" altLang="ko-KR" dirty="0"/>
          </a:p>
          <a:p>
            <a:r>
              <a:rPr lang="en-US" altLang="ko-KR" dirty="0"/>
              <a:t>    for name, path in </a:t>
            </a:r>
            <a:r>
              <a:rPr lang="en-US" altLang="ko-KR" dirty="0" err="1"/>
              <a:t>RESTORE_TARGETS.items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backup_path</a:t>
            </a:r>
            <a:r>
              <a:rPr lang="en-US" altLang="ko-KR" dirty="0"/>
              <a:t> / name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src.exists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    try:</a:t>
            </a:r>
          </a:p>
          <a:p>
            <a:r>
              <a:rPr lang="en-US" altLang="ko-KR" dirty="0"/>
              <a:t>                shutil.copy2(</a:t>
            </a:r>
            <a:r>
              <a:rPr lang="en-US" altLang="ko-KR" dirty="0" err="1"/>
              <a:t>src</a:t>
            </a:r>
            <a:r>
              <a:rPr lang="en-US" altLang="ko-KR" dirty="0"/>
              <a:t>, path)</a:t>
            </a:r>
          </a:p>
          <a:p>
            <a:r>
              <a:rPr lang="en-US" altLang="ko-KR" dirty="0"/>
              <a:t>                logger.info(f"[</a:t>
            </a:r>
            <a:r>
              <a:rPr lang="ko-KR" altLang="en-US" dirty="0"/>
              <a:t>복원 성공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{path}")</a:t>
            </a:r>
          </a:p>
          <a:p>
            <a:r>
              <a:rPr lang="en-US" altLang="ko-KR" dirty="0"/>
              <a:t>            except Exception as e: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</a:t>
            </a:r>
            <a:r>
              <a:rPr lang="ko-KR" altLang="en-US" dirty="0"/>
              <a:t>복원 실패</a:t>
            </a:r>
            <a:r>
              <a:rPr lang="en-US" altLang="ko-KR" dirty="0"/>
              <a:t>] {</a:t>
            </a:r>
            <a:r>
              <a:rPr lang="en-US" altLang="ko-KR" dirty="0" err="1"/>
              <a:t>src</a:t>
            </a:r>
            <a:r>
              <a:rPr lang="en-US" altLang="ko-KR" dirty="0"/>
              <a:t>} -&gt; {path}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    else: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logger.warning</a:t>
            </a:r>
            <a:r>
              <a:rPr lang="en-US" altLang="ko-KR" dirty="0"/>
              <a:t>(f"[</a:t>
            </a:r>
            <a:r>
              <a:rPr lang="ko-KR" altLang="en-US" dirty="0"/>
              <a:t>누락</a:t>
            </a:r>
            <a:r>
              <a:rPr lang="en-US" altLang="ko-KR" dirty="0"/>
              <a:t>] </a:t>
            </a:r>
            <a:r>
              <a:rPr lang="ko-KR" altLang="en-US" dirty="0"/>
              <a:t>백업에 해당 파일 없음</a:t>
            </a:r>
            <a:r>
              <a:rPr lang="en-US" altLang="ko-KR" dirty="0"/>
              <a:t>: {name}")</a:t>
            </a:r>
          </a:p>
          <a:p>
            <a:endParaRPr lang="en-US" altLang="ko-KR" dirty="0"/>
          </a:p>
          <a:p>
            <a:r>
              <a:rPr lang="en-US" altLang="ko-KR" dirty="0"/>
              <a:t>    logger.info(f"</a:t>
            </a:r>
            <a:r>
              <a:rPr lang="ko-KR" altLang="en-US" dirty="0"/>
              <a:t>✅ 복원 완료</a:t>
            </a:r>
            <a:r>
              <a:rPr lang="en-US" altLang="ko-KR" dirty="0"/>
              <a:t>: {</a:t>
            </a:r>
            <a:r>
              <a:rPr lang="en-US" altLang="ko-KR" dirty="0" err="1"/>
              <a:t>backup_path</a:t>
            </a:r>
            <a:r>
              <a:rPr lang="en-US" altLang="ko-KR" dirty="0"/>
              <a:t>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grub_restore</a:t>
            </a:r>
            <a:r>
              <a:rPr lang="en-US" altLang="ko-KR" dirty="0"/>
              <a:t>(disk="/dev/</a:t>
            </a:r>
            <a:r>
              <a:rPr lang="en-US" altLang="ko-KR" dirty="0" err="1"/>
              <a:t>sda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"""GRUB </a:t>
            </a:r>
            <a:r>
              <a:rPr lang="ko-KR" altLang="en-US" dirty="0"/>
              <a:t>복구용 명령 실행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</a:t>
            </a:r>
            <a:r>
              <a:rPr lang="en-US" altLang="ko-KR" dirty="0" err="1"/>
              <a:t>f"grub</a:t>
            </a:r>
            <a:r>
              <a:rPr lang="en-US" altLang="ko-KR" dirty="0"/>
              <a:t>-install {disk}")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os.system</a:t>
            </a:r>
            <a:r>
              <a:rPr lang="en-US" altLang="ko-KR" dirty="0"/>
              <a:t>("update-grub")</a:t>
            </a:r>
          </a:p>
          <a:p>
            <a:r>
              <a:rPr lang="en-US" altLang="ko-KR" dirty="0"/>
              <a:t>        logger.info("</a:t>
            </a:r>
            <a:r>
              <a:rPr lang="ko-KR" altLang="en-US" dirty="0"/>
              <a:t>✅ </a:t>
            </a:r>
            <a:r>
              <a:rPr lang="en-US" altLang="ko-KR" dirty="0"/>
              <a:t>GRUB </a:t>
            </a:r>
            <a:r>
              <a:rPr lang="ko-KR" altLang="en-US" dirty="0"/>
              <a:t>복원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</a:t>
            </a:r>
            <a:r>
              <a:rPr lang="ko-KR" altLang="en-US" dirty="0"/>
              <a:t>❌ </a:t>
            </a:r>
            <a:r>
              <a:rPr lang="en-US" altLang="ko-KR" dirty="0"/>
              <a:t>GRUB </a:t>
            </a:r>
            <a:r>
              <a:rPr lang="ko-KR" altLang="en-US" dirty="0"/>
              <a:t>복원 실패</a:t>
            </a:r>
            <a:r>
              <a:rPr lang="en-US" altLang="ko-KR" dirty="0"/>
              <a:t>: {e}")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print("</a:t>
            </a:r>
            <a:r>
              <a:rPr lang="ko-KR" altLang="en-US" dirty="0"/>
              <a:t>🛠️ 복원 기능 테스트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print("1. </a:t>
            </a:r>
            <a:r>
              <a:rPr lang="ko-KR" altLang="en-US" dirty="0"/>
              <a:t>백업 생성</a:t>
            </a:r>
            <a:r>
              <a:rPr lang="en-US" altLang="ko-KR" dirty="0"/>
              <a:t>\n2. </a:t>
            </a:r>
            <a:r>
              <a:rPr lang="ko-KR" altLang="en-US" dirty="0"/>
              <a:t>복원 목록 확인</a:t>
            </a:r>
            <a:r>
              <a:rPr lang="en-US" altLang="ko-KR" dirty="0"/>
              <a:t>\n3. </a:t>
            </a:r>
            <a:r>
              <a:rPr lang="ko-KR" altLang="en-US" dirty="0"/>
              <a:t>복원 실행</a:t>
            </a:r>
            <a:r>
              <a:rPr lang="en-US" altLang="ko-KR" dirty="0"/>
              <a:t>\n4. GRUB </a:t>
            </a:r>
            <a:r>
              <a:rPr lang="ko-KR" altLang="en-US" dirty="0"/>
              <a:t>복원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choice = input("</a:t>
            </a:r>
            <a:r>
              <a:rPr lang="ko-KR" altLang="en-US" dirty="0"/>
              <a:t>선택 </a:t>
            </a:r>
            <a:r>
              <a:rPr lang="en-US" altLang="ko-KR" dirty="0"/>
              <a:t>(1~4): ")</a:t>
            </a:r>
          </a:p>
          <a:p>
            <a:endParaRPr lang="en-US" altLang="ko-KR" dirty="0"/>
          </a:p>
          <a:p>
            <a:r>
              <a:rPr lang="en-US" altLang="ko-KR" dirty="0"/>
              <a:t>    if choice == "1":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create_backup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"2":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list_restore_points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"3":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rp</a:t>
            </a:r>
            <a:r>
              <a:rPr lang="en-US" altLang="ko-KR" dirty="0"/>
              <a:t> = input("</a:t>
            </a:r>
            <a:r>
              <a:rPr lang="ko-KR" altLang="en-US" dirty="0"/>
              <a:t>복원할 디렉토리 이름 입력</a:t>
            </a:r>
            <a:r>
              <a:rPr lang="en-US" altLang="ko-KR" dirty="0"/>
              <a:t>: 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restore_backup</a:t>
            </a:r>
            <a:r>
              <a:rPr lang="en-US" altLang="ko-KR" dirty="0"/>
              <a:t>(</a:t>
            </a:r>
            <a:r>
              <a:rPr lang="en-US" altLang="ko-KR" dirty="0" err="1"/>
              <a:t>rp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choice == "4":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grub_restore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else:</a:t>
            </a:r>
          </a:p>
          <a:p>
            <a:r>
              <a:rPr lang="en-US" altLang="ko-KR" dirty="0"/>
              <a:t>        print("</a:t>
            </a:r>
            <a:r>
              <a:rPr lang="ko-KR" altLang="en-US" dirty="0"/>
              <a:t>❌ 잘못된 선택</a:t>
            </a:r>
            <a:r>
              <a:rPr lang="en-US" altLang="ko-KR" dirty="0"/>
              <a:t>")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8CA39-C217-12F7-C42B-B2BB0E614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0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FFB6-A5BD-3E17-1EAA-5AD2BD1A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E27678-EC98-C480-CDF4-85D2C5CB1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D00043-D67E-C8A2-A75E-F3D19CFF9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C8246-7BA6-94D5-3BA2-DA6B25F33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8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17714-4BAF-CC0B-662C-B2A3E917A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267799-F167-E96B-6610-7D038E802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4DD340-0367-5EAD-A836-8085388F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403F4-3552-EC7A-FF25-A3987ACAD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4421A-1B0D-4053-859D-E856EF622719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8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2456" y="3684890"/>
            <a:ext cx="15403088" cy="171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시스템공학캡스톤디자인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479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인하공업전문대학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88324" y="978578"/>
            <a:ext cx="1933054" cy="32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개발일지</a:t>
            </a:r>
            <a:endParaRPr lang="en-US" sz="20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464852"/>
            <a:ext cx="4305300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컴퓨터시스템공학과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심화과정</a:t>
            </a:r>
            <a:r>
              <a:rPr lang="en-US" altLang="ko-KR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)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902121"/>
            <a:ext cx="3219376" cy="33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202546002 </a:t>
            </a:r>
            <a:r>
              <a:rPr lang="ko-KR" alt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정민혁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53795" y="5828007"/>
            <a:ext cx="578041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리눅스 최적화 및 복원기능 개발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1256-73F5-D01E-C43C-AFCCDA385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772ADD4-CD50-78DC-75A8-4ECE0BB5B393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7717FE7-2E40-CE1B-774E-2C3BB021128A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F30962-045D-2FFF-09F1-B5E40F360084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1A7DE8E-57BD-67A2-ECC5-5C71DABCDC69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AC6AD39-4A55-2EF1-A252-B0074F3C86C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EE9A52B-08AB-7EC7-20FC-1825082094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6E70C5A-ED23-645D-D16D-70CE96551DFA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D7C4B99-A553-453A-F25C-A6B7BBC5D824}"/>
              </a:ext>
            </a:extLst>
          </p:cNvPr>
          <p:cNvSpPr txBox="1"/>
          <p:nvPr/>
        </p:nvSpPr>
        <p:spPr>
          <a:xfrm>
            <a:off x="1828800" y="4045200"/>
            <a:ext cx="9767176" cy="575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11AFD-560D-1984-3C2B-1842317617C6}"/>
              </a:ext>
            </a:extLst>
          </p:cNvPr>
          <p:cNvSpPr txBox="1"/>
          <p:nvPr/>
        </p:nvSpPr>
        <p:spPr>
          <a:xfrm>
            <a:off x="8991600" y="4045200"/>
            <a:ext cx="868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상환경에서 하는 이유 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1.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버전 불일치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 설치된 패키지 버전과 충돌가능성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2.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버전을 고정해두면 이후 배호 시 버전 불일지 문제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3.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개발 중 필요 없는 패키지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누적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4.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sudo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명령을 이용하거나 설정 변경 하며 개발 중 실수로 중요한 파일 변경 방지</a:t>
            </a:r>
            <a:endParaRPr lang="en-US" altLang="ko-KR" b="1" dirty="0">
              <a:solidFill>
                <a:srgbClr val="000000"/>
              </a:solidFill>
              <a:latin typeface="Source Han Sans KR Bold"/>
              <a:ea typeface="Source Han Sans KR Bold"/>
              <a:sym typeface="Source Han Sans KR Bold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	</a:t>
            </a:r>
          </a:p>
          <a:p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sym typeface="Source Han Sans KR Bold"/>
              </a:rPr>
              <a:t>가상환경에서 개발 후 최종적으로는 실제 환경에서 실행 테스트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447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DBB50-9F7F-CA22-A16C-E429737F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0350430-6240-461E-B6A2-5D8ECA59255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~10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D56FAAD-23E4-4637-1EFA-A2DB9555C5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06D430-7C7E-6EEC-F4D9-0AD0B74B448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85217BE-9D08-CE6C-822C-B77CB9F6310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109A962-FF36-D06E-CAE9-ED4E21D2230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3898747-3CDF-44B1-3E27-FE9BF6952B23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~10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331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BCF2-C9EA-C6C7-7165-C4C1879E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1847747-6D1E-9A59-20CF-1232A0B1D71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85846-9AB3-52E1-9CCF-E36C7D3A7E74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실제환경에 </a:t>
            </a:r>
            <a:r>
              <a:rPr lang="en-US" altLang="ko-KR" dirty="0" err="1"/>
              <a:t>psutil</a:t>
            </a:r>
            <a:r>
              <a:rPr lang="en-US" altLang="ko-KR" dirty="0"/>
              <a:t> </a:t>
            </a:r>
            <a:r>
              <a:rPr lang="ko-KR" altLang="en-US" dirty="0"/>
              <a:t>설치 후 실행하니 정상적으로 작동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EA001-4A78-DE5E-4C04-81EE203F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52" y="3352800"/>
            <a:ext cx="9260273" cy="5697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65160-012C-9C16-39CC-0E24E31B6205}"/>
              </a:ext>
            </a:extLst>
          </p:cNvPr>
          <p:cNvSpPr txBox="1"/>
          <p:nvPr/>
        </p:nvSpPr>
        <p:spPr>
          <a:xfrm>
            <a:off x="10896600" y="4686300"/>
            <a:ext cx="5562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// </a:t>
            </a:r>
            <a:r>
              <a:rPr lang="ko-KR" altLang="en-US" dirty="0" err="1"/>
              <a:t>zombie.c</a:t>
            </a:r>
            <a:endParaRPr lang="ko-KR" altLang="en-US" dirty="0"/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stdlib.h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#include &lt;</a:t>
            </a:r>
            <a:r>
              <a:rPr lang="ko-KR" altLang="en-US" dirty="0" err="1"/>
              <a:t>unistd.h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fork</a:t>
            </a:r>
            <a:r>
              <a:rPr lang="ko-KR" altLang="en-US" dirty="0"/>
              <a:t>() &gt; 0) </a:t>
            </a:r>
            <a:r>
              <a:rPr lang="ko-KR" altLang="en-US" dirty="0" err="1"/>
              <a:t>sleep</a:t>
            </a:r>
            <a:r>
              <a:rPr lang="ko-KR" altLang="en-US" dirty="0"/>
              <a:t>(100);  // 부모는 계속 살아있음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exit</a:t>
            </a:r>
            <a:r>
              <a:rPr lang="ko-KR" altLang="en-US" dirty="0"/>
              <a:t>(0);                // 자식 즉시 종료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74133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0B1FC-82DB-D923-611F-12842125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9AD0DB3-85C1-5DB3-4D9A-6B3D2AD3AF00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11133-07D2-A8D0-E807-84FF30ADB80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테스트를 위해 임계치 </a:t>
            </a:r>
            <a:r>
              <a:rPr lang="en-US" altLang="ko-KR" dirty="0"/>
              <a:t>15-&gt;90</a:t>
            </a:r>
            <a:r>
              <a:rPr lang="ko-KR" altLang="en-US" dirty="0"/>
              <a:t>으로 변경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AF55B-48DF-BA93-13E9-99756AB3FB52}"/>
              </a:ext>
            </a:extLst>
          </p:cNvPr>
          <p:cNvSpPr txBox="1"/>
          <p:nvPr/>
        </p:nvSpPr>
        <p:spPr>
          <a:xfrm>
            <a:off x="9829800" y="5801040"/>
            <a:ext cx="556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메모리의 캐시가 삭제되어서 메모리의 용량이 조금 확보된 것을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5C6FD2-D51A-3155-FB60-382684E8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43300"/>
            <a:ext cx="7030431" cy="45154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65031-3073-43F3-5A98-8C361393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583858"/>
            <a:ext cx="6925642" cy="409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D69808-3A8A-F82B-0E3A-58E15978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97" y="4363634"/>
            <a:ext cx="6982799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6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C05B-A8E3-6FA6-F0B8-E90FFAA3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D5A5D76-EB05-42BD-0AF6-95D951E1A80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0C946-9C57-F20D-2983-E205BA25F8F6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기존코드에서 </a:t>
            </a:r>
            <a:r>
              <a:rPr lang="en-US" altLang="ko-KR" dirty="0" err="1"/>
              <a:t>inode</a:t>
            </a:r>
            <a:r>
              <a:rPr lang="ko-KR" altLang="en-US" dirty="0"/>
              <a:t>쪽에 추가하지 말고 나누어서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3660D-6388-63F4-B1B7-A5E18DE39FE3}"/>
              </a:ext>
            </a:extLst>
          </p:cNvPr>
          <p:cNvSpPr txBox="1"/>
          <p:nvPr/>
        </p:nvSpPr>
        <p:spPr>
          <a:xfrm>
            <a:off x="381000" y="5370323"/>
            <a:ext cx="7010400" cy="1722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E05A-4A98-6D4E-FDEF-DB224A321CD6}"/>
              </a:ext>
            </a:extLst>
          </p:cNvPr>
          <p:cNvSpPr txBox="1"/>
          <p:nvPr/>
        </p:nvSpPr>
        <p:spPr>
          <a:xfrm>
            <a:off x="8763000" y="5371180"/>
            <a:ext cx="9144000" cy="3697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disk_optimization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enable_defrag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defrag_paths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"/lib"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},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063813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1652-68CE-3B9F-9655-82AB95724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AFA7F72-9DD1-F70F-9541-499FA7FBF1CF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15D7B-FF51-8CD5-607B-06334D136FE4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빈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삭제해서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공간 확보가 목적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경로는 고정형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/var/log, /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r>
              <a:rPr lang="ko-KR" altLang="en-US" dirty="0"/>
              <a:t>으로 설정에만 명시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사용자가 자주 수정하지 않음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디렉토리 정리	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 </a:t>
            </a:r>
            <a:r>
              <a:rPr lang="ko-KR" altLang="en-US" dirty="0"/>
              <a:t>같은 더미</a:t>
            </a:r>
            <a:r>
              <a:rPr lang="en-US" altLang="ko-KR" dirty="0"/>
              <a:t>/</a:t>
            </a:r>
            <a:r>
              <a:rPr lang="ko-KR" altLang="en-US" dirty="0"/>
              <a:t>임시 경로에 있는 파일들을 정기적으로 정리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생존 시간 필터 </a:t>
            </a:r>
            <a:r>
              <a:rPr lang="en-US" altLang="ko-KR" dirty="0"/>
              <a:t>+ </a:t>
            </a:r>
            <a:r>
              <a:rPr lang="ko-KR" altLang="en-US" dirty="0"/>
              <a:t>로그 기록 포함</a:t>
            </a:r>
            <a:r>
              <a:rPr lang="en-US" altLang="ko-KR" dirty="0"/>
              <a:t>. 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이후 </a:t>
            </a:r>
            <a:r>
              <a:rPr lang="en-US" altLang="ko-KR" dirty="0"/>
              <a:t>GUI</a:t>
            </a:r>
            <a:r>
              <a:rPr lang="ko-KR" altLang="en-US" dirty="0"/>
              <a:t>로 경로 등 설정 가능하게 확장 예정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ko-KR" altLang="en-US" dirty="0"/>
              <a:t>정리의 코드수정 및 오래된 파일</a:t>
            </a:r>
            <a:r>
              <a:rPr lang="en-US" altLang="ko-KR" dirty="0"/>
              <a:t>, </a:t>
            </a:r>
            <a:r>
              <a:rPr lang="ko-KR" altLang="en-US" dirty="0"/>
              <a:t>디렉토리 삭제 추가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E7F69-0208-E242-3846-E536C3DBF3F1}"/>
              </a:ext>
            </a:extLst>
          </p:cNvPr>
          <p:cNvSpPr txBox="1"/>
          <p:nvPr/>
        </p:nvSpPr>
        <p:spPr>
          <a:xfrm>
            <a:off x="1040990" y="5981700"/>
            <a:ext cx="8610600" cy="11840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f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run_command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-type d -empty -delete"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0990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BD1A-64F5-E85D-D2E4-C03DEE1D0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04A9582-C84E-CA75-21F0-2CA9B443ED2A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F0368-6952-07A5-EEFB-1F172DDEBCDB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추가된 코드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Inode</a:t>
            </a:r>
            <a:r>
              <a:rPr lang="en-US" altLang="ko-KR" dirty="0"/>
              <a:t> cleanup, temp cleanup </a:t>
            </a:r>
            <a:r>
              <a:rPr lang="ko-KR" altLang="en-US" dirty="0"/>
              <a:t>둘 다 같은 내용에 경로만 다르기 때문에 함수로 묶어서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9572D-B660-9408-6D80-4DAAB16A81AD}"/>
              </a:ext>
            </a:extLst>
          </p:cNvPr>
          <p:cNvSpPr txBox="1"/>
          <p:nvPr/>
        </p:nvSpPr>
        <p:spPr>
          <a:xfrm>
            <a:off x="685800" y="2790230"/>
            <a:ext cx="17221200" cy="7448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def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cleanup_inode_targets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(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파일 정리	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바이트인 파일을 찾아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생존시간 필터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보다 오래된 파일만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=0,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빈 디렉토리 정리	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=True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일 때 비어 있는 폴더도 삭제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    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="/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var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/</a:t>
            </a:r>
            <a:r>
              <a:rPr lang="ko-KR" altLang="en-US" dirty="0" err="1">
                <a:latin typeface="+mn-ea"/>
                <a:cs typeface="Cascadia Mono ExtraLight" panose="020B0609020000020004" pitchFamily="49" charset="0"/>
              </a:rPr>
              <a:t>inode_cleanup.log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＂ 로그 기록	삭제된 파일 및 디렉토리 경로를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기록</a:t>
            </a:r>
          </a:p>
          <a:p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)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now =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time.time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() 		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현재 시간을 기준으로 파일의 </a:t>
            </a:r>
            <a:r>
              <a:rPr lang="ko-KR" altLang="en-US" b="1" dirty="0">
                <a:latin typeface="+mn-ea"/>
                <a:cs typeface="Cascadia Mono ExtraLight" panose="020B0609020000020004" pitchFamily="49" charset="0"/>
              </a:rPr>
              <a:t>마지막 수정 시각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과 비교할 준비</a:t>
            </a:r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for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target_paths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topdown=False: 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하위 디렉토리부터 위로 올라오면서 삭제 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ko-KR" altLang="en-US" b="0" dirty="0">
                <a:effectLst/>
                <a:latin typeface="+mn-ea"/>
                <a:cs typeface="Cascadia Mono ExtraLight" panose="020B0609020000020004" pitchFamily="49" charset="0"/>
              </a:rPr>
              <a:t>디렉토리 정리에 유리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for root,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files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os.walk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root_path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topdown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=False):  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for name in files:  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##0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바이트 파일 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+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지정된 시간 이상 지난 파일만 삭제</a:t>
            </a:r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, 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로그는 </a:t>
            </a:r>
            <a:r>
              <a:rPr lang="en-US" altLang="ko-KR" dirty="0" err="1"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에 시간과 경로를 함께 기록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(now -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os.path.getmtime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)) / 60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os.path.getsize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 == 0 and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&gt;=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min_file_age_minutes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os.remove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file: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filepath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except Exception: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continue</a:t>
            </a:r>
          </a:p>
          <a:p>
            <a:pPr>
              <a:lnSpc>
                <a:spcPts val="1425"/>
              </a:lnSpc>
              <a:buNone/>
            </a:pPr>
            <a:b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</a:b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if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remove_empty_dirs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  ###</a:t>
            </a:r>
            <a:r>
              <a:rPr lang="ko-KR" altLang="en-US" dirty="0">
                <a:latin typeface="+mn-ea"/>
                <a:cs typeface="Cascadia Mono ExtraLight" panose="020B0609020000020004" pitchFamily="49" charset="0"/>
              </a:rPr>
              <a:t>디렉토리 내부가 비어 있을 경우 삭제</a:t>
            </a:r>
            <a:endParaRPr lang="en-US" altLang="ko-KR" b="0" dirty="0">
              <a:effectLst/>
              <a:latin typeface="+mn-ea"/>
              <a:cs typeface="Cascadia Mono ExtraLight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for name in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dirs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 =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os.path.join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(root, name)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try: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if not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os.listdir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os.rmdir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with open(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log_file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, "a") as log: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        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log.write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(f"{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time.ctime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()} - Deleted empty directory: {</a:t>
            </a:r>
            <a:r>
              <a:rPr lang="en-US" altLang="ko-KR" b="0" dirty="0" err="1">
                <a:effectLst/>
                <a:latin typeface="+mn-ea"/>
                <a:cs typeface="Cascadia Mono ExtraLight" panose="020B0609020000020004" pitchFamily="49" charset="0"/>
              </a:rPr>
              <a:t>dirpath</a:t>
            </a: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}\n")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except Exception: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+mn-ea"/>
                <a:cs typeface="Cascadia Mono ExtraLight" panose="020B0609020000020004" pitchFamily="49" charset="0"/>
              </a:rPr>
              <a:t>                        continue</a:t>
            </a:r>
          </a:p>
          <a:p>
            <a:endParaRPr lang="en-US" altLang="ko-KR" dirty="0">
              <a:latin typeface="+mn-ea"/>
              <a:cs typeface="Cascadia Mono ExtraLight" panose="020B0609020000020004" pitchFamily="49" charset="0"/>
            </a:endParaRPr>
          </a:p>
          <a:p>
            <a:r>
              <a:rPr lang="en-US" altLang="ko-KR" dirty="0">
                <a:latin typeface="+mn-ea"/>
                <a:cs typeface="Cascadia Mono ExtraLight" panose="020B0609020000020004" pitchFamily="49" charset="0"/>
              </a:rPr>
              <a:t>   </a:t>
            </a:r>
            <a:endParaRPr lang="ko-KR" altLang="en-US" dirty="0">
              <a:latin typeface="+mn-ea"/>
              <a:cs typeface="Cascadia Mono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641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FDB92-2A75-0E42-ED33-78E7DEC0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B55FABD-5260-7863-B91C-84316B8D3543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8392-5256-A3F3-B2ED-B6B368401B23}"/>
              </a:ext>
            </a:extLst>
          </p:cNvPr>
          <p:cNvSpPr txBox="1"/>
          <p:nvPr/>
        </p:nvSpPr>
        <p:spPr>
          <a:xfrm>
            <a:off x="838200" y="1866900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Optimize_disk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altLang="ko-KR" dirty="0"/>
          </a:p>
          <a:p>
            <a:pPr lvl="2"/>
            <a:r>
              <a:rPr lang="ko-KR" altLang="en-US" dirty="0"/>
              <a:t>변경된 코드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5961-4575-86F2-903C-5472736E2D37}"/>
              </a:ext>
            </a:extLst>
          </p:cNvPr>
          <p:cNvSpPr txBox="1"/>
          <p:nvPr/>
        </p:nvSpPr>
        <p:spPr>
          <a:xfrm>
            <a:off x="1028700" y="2946159"/>
            <a:ext cx="129921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2.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inode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고정형 시스템 경로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inode_cleanup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inode_cfg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필터링 없음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"/var/log/inode_cleanup.log"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614C6-D9ED-C5A5-6A46-B52D50411560}"/>
              </a:ext>
            </a:extLst>
          </p:cNvPr>
          <p:cNvSpPr txBox="1"/>
          <p:nvPr/>
        </p:nvSpPr>
        <p:spPr>
          <a:xfrm>
            <a:off x="1028700" y="4677413"/>
            <a:ext cx="14820900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3. temp cleanup (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더미 경로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생존시간 필터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disk_config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temp_cleanup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{})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"enable"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cleanup_inode_targets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log_file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temp_cfg</a:t>
            </a:r>
            <a:r>
              <a:rPr lang="en-US" altLang="ko-K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"/var/log/temp_cleanup.log"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052442-A687-4949-2805-2C3EBFC4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494" y="4176577"/>
            <a:ext cx="850701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1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5DA61-FC0D-F60C-5991-83BD23DC0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8C7F513-55F7-AA9C-18BB-8D619DD9A82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DF57-8D6A-E84B-728C-0A18009ECCA8}"/>
              </a:ext>
            </a:extLst>
          </p:cNvPr>
          <p:cNvSpPr txBox="1"/>
          <p:nvPr/>
        </p:nvSpPr>
        <p:spPr>
          <a:xfrm>
            <a:off x="838200" y="18669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더미파일 생성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53CED-D050-5D20-5B3D-BBD490F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55" y="2705100"/>
            <a:ext cx="8507012" cy="1933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500024-7BFE-2FA0-DFFE-AB84035A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5" y="5743076"/>
            <a:ext cx="4839375" cy="3572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51376A-2AB7-C659-96CA-B9E199058BC4}"/>
              </a:ext>
            </a:extLst>
          </p:cNvPr>
          <p:cNvSpPr txBox="1"/>
          <p:nvPr/>
        </p:nvSpPr>
        <p:spPr>
          <a:xfrm>
            <a:off x="763168" y="5143500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  </a:t>
            </a:r>
            <a:r>
              <a:rPr lang="ko-KR" altLang="en-US" dirty="0"/>
              <a:t>파일이 삭제되는지 확인하기 위해 얼마나 지나야 삭제하는지를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594A-36C9-4BE9-726F-A67AD28A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7872336"/>
            <a:ext cx="7316221" cy="109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640CC-7A24-48AD-72DB-387687161299}"/>
              </a:ext>
            </a:extLst>
          </p:cNvPr>
          <p:cNvSpPr txBox="1"/>
          <p:nvPr/>
        </p:nvSpPr>
        <p:spPr>
          <a:xfrm>
            <a:off x="7666703" y="7078144"/>
            <a:ext cx="932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   </a:t>
            </a:r>
            <a:r>
              <a:rPr lang="ko-KR" altLang="en-US" dirty="0"/>
              <a:t>가상환경에서 테스트를 위해 건너뛰기 주석처리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7550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3DA-6299-4CEB-08FB-F4C9145C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FF60971-26E6-B1E3-399D-F1FDBA7BB659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F2B77-FD68-9A52-AA35-C44F5E29F979}"/>
              </a:ext>
            </a:extLst>
          </p:cNvPr>
          <p:cNvSpPr txBox="1"/>
          <p:nvPr/>
        </p:nvSpPr>
        <p:spPr>
          <a:xfrm>
            <a:off x="860323" y="1753667"/>
            <a:ext cx="1615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/var</a:t>
            </a:r>
            <a:r>
              <a:rPr lang="ko-KR" altLang="en-US" dirty="0"/>
              <a:t>의 범위를 전부로 잡아서 대부분의 파일이 삭제됨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가상환경 </a:t>
            </a:r>
            <a:r>
              <a:rPr lang="ko-KR" altLang="en-US" dirty="0" err="1"/>
              <a:t>안키고</a:t>
            </a:r>
            <a:r>
              <a:rPr lang="ko-KR" altLang="en-US" dirty="0"/>
              <a:t> 해서 어떤 중요한 파일이 사라졌는지 알 수 없기에 그냥 </a:t>
            </a:r>
            <a:r>
              <a:rPr lang="en-US" altLang="ko-KR" dirty="0"/>
              <a:t>5-6 </a:t>
            </a:r>
            <a:r>
              <a:rPr lang="ko-KR" altLang="en-US" dirty="0"/>
              <a:t>스냅샷으로 돌아가기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F57A01-80E1-2374-034B-C9E7D4E3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3" y="2781300"/>
            <a:ext cx="6992326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346E-C352-646B-32A0-EBCB58BAE1AC}"/>
              </a:ext>
            </a:extLst>
          </p:cNvPr>
          <p:cNvSpPr txBox="1"/>
          <p:nvPr/>
        </p:nvSpPr>
        <p:spPr>
          <a:xfrm>
            <a:off x="860323" y="6973134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필요없는</a:t>
            </a:r>
            <a:r>
              <a:rPr lang="ko-KR" altLang="en-US" dirty="0"/>
              <a:t> </a:t>
            </a:r>
            <a:r>
              <a:rPr lang="en-US" altLang="ko-KR" dirty="0"/>
              <a:t>var </a:t>
            </a:r>
            <a:r>
              <a:rPr lang="ko-KR" altLang="en-US" dirty="0"/>
              <a:t>하위 파일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</a:t>
            </a:r>
            <a:r>
              <a:rPr lang="en-US" altLang="ko-KR" dirty="0" err="1"/>
              <a:t>tmp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/var/cache/apt/archives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/var/crash – </a:t>
            </a:r>
            <a:r>
              <a:rPr lang="ko-KR" altLang="en-US" dirty="0"/>
              <a:t>시스템 </a:t>
            </a:r>
            <a:r>
              <a:rPr lang="ko-KR" altLang="en-US" dirty="0" err="1"/>
              <a:t>크래시</a:t>
            </a:r>
            <a:r>
              <a:rPr lang="ko-KR" altLang="en-US" dirty="0"/>
              <a:t> 덤프</a:t>
            </a:r>
            <a:r>
              <a:rPr lang="en-US" altLang="ko-KR" dirty="0"/>
              <a:t>. </a:t>
            </a:r>
            <a:r>
              <a:rPr lang="ko-KR" altLang="en-US" dirty="0"/>
              <a:t>일반 사용자 에겐 필요 없음</a:t>
            </a:r>
            <a:r>
              <a:rPr lang="en-US" altLang="ko-KR" dirty="0"/>
              <a:t>.(</a:t>
            </a:r>
            <a:r>
              <a:rPr lang="ko-KR" altLang="en-US" dirty="0"/>
              <a:t>삭제할지 말지 고민이 필요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1060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4966C-8C94-6B69-AA01-326E534B9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182BA908-7374-DACC-3694-9BE7FD747FF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Optimize_dis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0078-D37A-7E60-5193-E93F21EAE6DD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경로 하나로 통합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ED1A2-8A9A-90CA-853E-79A48B0EF12D}"/>
              </a:ext>
            </a:extLst>
          </p:cNvPr>
          <p:cNvSpPr txBox="1"/>
          <p:nvPr/>
        </p:nvSpPr>
        <p:spPr>
          <a:xfrm>
            <a:off x="1219200" y="2628900"/>
            <a:ext cx="9144000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unified_cleanup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"enable":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target_paths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"/download",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"/var/cache/apt/archives"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],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min_file_age_minutes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30,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remove_empty_dirs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true,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log_file_path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"/var/log/unified_cleanup.log"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28437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5D2E-CAE7-F61F-8736-88F72785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EC93DD2-1842-DB86-FBD8-48C52073A8F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FF973CC-FECF-CD66-F6CB-03FE225AE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1784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>
                    <a:solidFill>
                      <a:srgbClr val="A2A6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3030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4269-2FA0-C7D8-E11E-A51AD759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9C88C02-7590-730D-7CB2-7217378CAAE4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49393-2C7C-2542-CEE3-15D7DB4A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05100"/>
            <a:ext cx="4654789" cy="4362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AC7E33-D532-27B1-9061-C8AD627A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496" y="2705100"/>
            <a:ext cx="4616687" cy="4248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3EC251-F6CF-5B28-82E3-578BB5EB5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31" y="2705100"/>
            <a:ext cx="4635738" cy="587405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D0415E8-5560-9D0B-580E-CC08893A173D}"/>
              </a:ext>
            </a:extLst>
          </p:cNvPr>
          <p:cNvSpPr txBox="1"/>
          <p:nvPr/>
        </p:nvSpPr>
        <p:spPr>
          <a:xfrm>
            <a:off x="1600200" y="2001001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기본 상태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133E9EFF-341B-2708-FA86-BCC4166A3F8B}"/>
              </a:ext>
            </a:extLst>
          </p:cNvPr>
          <p:cNvSpPr txBox="1"/>
          <p:nvPr/>
        </p:nvSpPr>
        <p:spPr>
          <a:xfrm>
            <a:off x="12226496" y="1948990"/>
            <a:ext cx="1841261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후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518036B-2F5D-F3C3-C767-B0E021DCA80A}"/>
              </a:ext>
            </a:extLst>
          </p:cNvPr>
          <p:cNvSpPr txBox="1"/>
          <p:nvPr/>
        </p:nvSpPr>
        <p:spPr>
          <a:xfrm>
            <a:off x="6902331" y="1896120"/>
            <a:ext cx="1841261" cy="47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중 </a:t>
            </a:r>
            <a:endParaRPr lang="en-US" sz="24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378548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D2874-B1DA-D0AB-00B0-0712C3AE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E341463-A1EE-B44E-1FD5-08E4C69F7D7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22F9E-A928-B7C0-940E-125D4EE5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24100"/>
            <a:ext cx="4686541" cy="5035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A6D333-1C1C-DFB8-27F7-CE99841C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349347"/>
            <a:ext cx="720190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7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5A3D-2144-5E88-1C63-6CA5B31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3DE89B2-9688-59AF-8323-EA29E4AAA5E5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en-US" altLang="ko-KR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 상세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53CF61-A6F4-108B-8FC6-D589C930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5486400" cy="6046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7334-A168-0593-ABEC-EB582008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072813"/>
            <a:ext cx="4667490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BB4D8-3150-908E-6EE8-0C15CEE8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ABA2408-E29A-20CF-97FC-C1AFE6DED44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1338C-D07E-586F-2993-11F3F8A16C3A}"/>
              </a:ext>
            </a:extLst>
          </p:cNvPr>
          <p:cNvSpPr txBox="1"/>
          <p:nvPr/>
        </p:nvSpPr>
        <p:spPr>
          <a:xfrm>
            <a:off x="860323" y="1753667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필요한 코드 전부 작성완료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실제 리눅스 환경에서 테스트가 남음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Test_optizmier.py</a:t>
            </a:r>
            <a:r>
              <a:rPr lang="ko-KR" altLang="en-US" dirty="0"/>
              <a:t>에 잘 적용되었는지 테스트 코드를 넣음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Test -&gt; </a:t>
            </a:r>
            <a:r>
              <a:rPr lang="ko-KR" altLang="en-US" dirty="0"/>
              <a:t>최적화 </a:t>
            </a:r>
            <a:r>
              <a:rPr lang="en-US" altLang="ko-KR" dirty="0"/>
              <a:t>-&gt; test</a:t>
            </a:r>
            <a:r>
              <a:rPr lang="ko-KR" altLang="en-US" dirty="0"/>
              <a:t>로 결과를 비교하면 될 듯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추가사항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패키지 의존성 자동 검사 </a:t>
            </a:r>
            <a:r>
              <a:rPr lang="en-US" altLang="ko-KR" dirty="0"/>
              <a:t>/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운영 환경에서 오류 방지를 위해 실행 시 </a:t>
            </a:r>
            <a:r>
              <a:rPr lang="en-US" altLang="ko-KR" dirty="0" err="1"/>
              <a:t>psutil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en-US" altLang="ko-KR" dirty="0"/>
              <a:t>, rich </a:t>
            </a:r>
            <a:r>
              <a:rPr lang="ko-KR" altLang="en-US" dirty="0"/>
              <a:t>등이 없을 경우 자동 설치하거나 경고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3A7B-7F14-60F4-552E-8B3C2D376FBA}"/>
              </a:ext>
            </a:extLst>
          </p:cNvPr>
          <p:cNvSpPr txBox="1"/>
          <p:nvPr/>
        </p:nvSpPr>
        <p:spPr>
          <a:xfrm>
            <a:off x="1143000" y="5981700"/>
            <a:ext cx="1211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생각하는점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</a:t>
            </a:r>
            <a:r>
              <a:rPr lang="ko-KR" altLang="en-US" dirty="0"/>
              <a:t>로 사용하기 때문에 패키지를 설치할 지 여부를 물어보고 거절할 시 해당 기능을 </a:t>
            </a:r>
            <a:r>
              <a:rPr lang="ko-KR" altLang="en-US" dirty="0" err="1"/>
              <a:t>사용해야하는</a:t>
            </a:r>
            <a:r>
              <a:rPr lang="ko-KR" altLang="en-US" dirty="0"/>
              <a:t> 최적화를 비활성화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최적화를 위한 기본 패키지는 사용하기위해 설치</a:t>
            </a:r>
            <a:r>
              <a:rPr lang="en-US" altLang="ko-KR" dirty="0"/>
              <a:t>(</a:t>
            </a:r>
            <a:r>
              <a:rPr lang="ko-KR" altLang="en-US" dirty="0"/>
              <a:t>거부권 </a:t>
            </a:r>
            <a:r>
              <a:rPr lang="en-US" altLang="ko-KR" dirty="0"/>
              <a:t>X). </a:t>
            </a:r>
            <a:r>
              <a:rPr lang="ko-KR" altLang="en-US" dirty="0" err="1"/>
              <a:t>어떤것을</a:t>
            </a:r>
            <a:r>
              <a:rPr lang="ko-KR" altLang="en-US" dirty="0"/>
              <a:t> 설치하는지 알려주기는 함</a:t>
            </a:r>
          </a:p>
        </p:txBody>
      </p:sp>
    </p:spTree>
    <p:extLst>
      <p:ext uri="{BB962C8B-B14F-4D97-AF65-F5344CB8AC3E}">
        <p14:creationId xmlns:p14="http://schemas.microsoft.com/office/powerpoint/2010/main" val="19210294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E2C81-C9CB-DEDF-CFFD-84DC94CF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EAC4B04-9AF3-2FFE-8344-84FE0DCFB4B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434905-9704-B3F2-5583-52128F872AE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1DD67DE-5311-08A7-71C3-3EFE49091E0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8AD341-EEE4-FF83-E8C3-75DD47979B3A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0EA93E1-2D0A-88E5-0BDE-7F72C2E41D3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51CAA2-FE32-BB44-4754-F920B277CB5B}"/>
              </a:ext>
            </a:extLst>
          </p:cNvPr>
          <p:cNvSpPr txBox="1"/>
          <p:nvPr/>
        </p:nvSpPr>
        <p:spPr>
          <a:xfrm>
            <a:off x="15803952" y="988103"/>
            <a:ext cx="11124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~11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822803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35AC-6E4C-2439-2F4C-5FB6E9E0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1E5408-524D-5287-0491-79506CC75B1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8AED0-CFD0-2B5B-2836-5BF97041DB6A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A0EA33-2C2A-C5E9-5487-6C4A5684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4000500"/>
            <a:ext cx="6241631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2869B-C267-101D-C60B-FA9051BCD4FA}"/>
              </a:ext>
            </a:extLst>
          </p:cNvPr>
          <p:cNvSpPr txBox="1"/>
          <p:nvPr/>
        </p:nvSpPr>
        <p:spPr>
          <a:xfrm>
            <a:off x="8904866" y="3483997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백업디렉토리</a:t>
            </a:r>
            <a:r>
              <a:rPr lang="ko-KR" altLang="en-US" dirty="0"/>
              <a:t> 자동생성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E08B62-29C0-A6AB-F2B8-42DEA4B6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967843"/>
            <a:ext cx="5645440" cy="3454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DD290-38C6-BFD2-F37C-080F5C79431B}"/>
              </a:ext>
            </a:extLst>
          </p:cNvPr>
          <p:cNvSpPr txBox="1"/>
          <p:nvPr/>
        </p:nvSpPr>
        <p:spPr>
          <a:xfrm>
            <a:off x="1219200" y="348371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1829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8032F-E1E8-8CC9-4F9A-12234024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735B8C4-88F7-D1C1-6C6C-9FDB7CF1545D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C6D99-0210-C126-DAC1-A9F25CBD001E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7A052-C7F6-4B97-8484-A7E57A7BD6F7}"/>
              </a:ext>
            </a:extLst>
          </p:cNvPr>
          <p:cNvSpPr txBox="1"/>
          <p:nvPr/>
        </p:nvSpPr>
        <p:spPr>
          <a:xfrm>
            <a:off x="10820400" y="241196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현재날짜 기준으로 정해진 파일들이 백업되고 내용도 정상적으로 된 모습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C41C93-8883-F2C8-AF72-A66CEB24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47" y="2324100"/>
            <a:ext cx="9093667" cy="66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1C3-7DD3-5DDA-A2CA-E58FF5970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7999D65-496B-ED88-C903-7E691CA26E0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개발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설명에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912E3-4E97-FBE1-4761-D49E32539600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프로토타입 제작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C8B2B-722A-54F2-00BD-086E3DCE436D}"/>
              </a:ext>
            </a:extLst>
          </p:cNvPr>
          <p:cNvSpPr txBox="1"/>
          <p:nvPr/>
        </p:nvSpPr>
        <p:spPr>
          <a:xfrm>
            <a:off x="7372112" y="2691003"/>
            <a:ext cx="472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번 선택의 경우 생성한 </a:t>
            </a:r>
            <a:r>
              <a:rPr lang="ko-KR" altLang="en-US" dirty="0" err="1"/>
              <a:t>백업디렉토리의</a:t>
            </a:r>
            <a:r>
              <a:rPr lang="ko-KR" altLang="en-US" dirty="0"/>
              <a:t> 목록을 보여주고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번 선택의 경우 디렉토리의 이름을 </a:t>
            </a:r>
            <a:r>
              <a:rPr lang="ko-KR" altLang="en-US" dirty="0" err="1"/>
              <a:t>적지않으면</a:t>
            </a:r>
            <a:r>
              <a:rPr lang="ko-KR" altLang="en-US" dirty="0"/>
              <a:t> 멈추는 걸 체크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추가 </a:t>
            </a:r>
            <a:r>
              <a:rPr lang="en-US" altLang="ko-KR" dirty="0"/>
              <a:t>: GRUB </a:t>
            </a:r>
            <a:r>
              <a:rPr lang="ko-KR" altLang="en-US" dirty="0"/>
              <a:t>복원 기능은 제거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7CAEB-50CD-EB76-FC19-0C47365B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35133"/>
            <a:ext cx="4667490" cy="50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677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6B96E-6593-2A14-61E0-C6921F87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F4CBC79-FDF7-F2F4-1CAD-9450EC0189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기능개발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34BF5-9FD4-A078-E5CF-5DC3F4FFA875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C4012-81D7-CEB4-028F-A4CC951A9C87}"/>
              </a:ext>
            </a:extLst>
          </p:cNvPr>
          <p:cNvSpPr txBox="1"/>
          <p:nvPr/>
        </p:nvSpPr>
        <p:spPr>
          <a:xfrm>
            <a:off x="1143000" y="25527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최적화</a:t>
            </a:r>
            <a:r>
              <a:rPr lang="en-US" altLang="ko-KR" dirty="0"/>
              <a:t>, </a:t>
            </a:r>
            <a:r>
              <a:rPr lang="ko-KR" altLang="en-US" dirty="0"/>
              <a:t>복원</a:t>
            </a:r>
            <a:r>
              <a:rPr lang="en-US" altLang="ko-KR" dirty="0"/>
              <a:t>, </a:t>
            </a:r>
            <a:r>
              <a:rPr lang="ko-KR" altLang="en-US" dirty="0"/>
              <a:t>최적화 설정</a:t>
            </a:r>
            <a:r>
              <a:rPr lang="en-US" altLang="ko-KR" dirty="0"/>
              <a:t>, </a:t>
            </a:r>
            <a:r>
              <a:rPr lang="ko-KR" altLang="en-US" dirty="0"/>
              <a:t>복원 설정 </a:t>
            </a:r>
            <a:r>
              <a:rPr lang="en-US" altLang="ko-KR" dirty="0"/>
              <a:t>4</a:t>
            </a:r>
            <a:r>
              <a:rPr lang="ko-KR" altLang="en-US" dirty="0"/>
              <a:t>개의 버튼으로 구성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최적화 시 리스트 표시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시 기능 선택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각 </a:t>
            </a:r>
            <a:r>
              <a:rPr lang="ko-KR" altLang="en-US" dirty="0" err="1"/>
              <a:t>설정값</a:t>
            </a:r>
            <a:r>
              <a:rPr lang="ko-KR" altLang="en-US" dirty="0"/>
              <a:t> 변경가능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90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7FDC-B6A1-359A-F183-5AA07818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756570B-B643-9559-D8C8-F52F7516A34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기능개발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63CD43-B3B1-FB2E-26C2-7E4707F89A7A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7CB6D-CEEC-25F4-307F-1DC5FF08D3A3}"/>
              </a:ext>
            </a:extLst>
          </p:cNvPr>
          <p:cNvSpPr txBox="1"/>
          <p:nvPr/>
        </p:nvSpPr>
        <p:spPr>
          <a:xfrm>
            <a:off x="1143000" y="25527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최적화 실행 버튼 </a:t>
            </a:r>
            <a:r>
              <a:rPr lang="ko-KR" altLang="en-US" dirty="0" err="1"/>
              <a:t>클릭시</a:t>
            </a:r>
            <a:r>
              <a:rPr lang="ko-KR" altLang="en-US" dirty="0"/>
              <a:t> 최적화 진행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최적화 세팅 버튼은 최적화 부분은 설정을 변경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최적화 실행 버튼 누를 시 최적화 진행 상황을 </a:t>
            </a:r>
            <a:r>
              <a:rPr lang="ko-KR" altLang="en-US"/>
              <a:t>보여주는 </a:t>
            </a:r>
            <a:r>
              <a:rPr lang="en-US" altLang="ko-KR"/>
              <a:t>GUI </a:t>
            </a:r>
            <a:r>
              <a:rPr lang="ko-KR" altLang="en-US"/>
              <a:t>개발예정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81020D-0D74-7C11-439C-0E21C2AD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3" y="4107338"/>
            <a:ext cx="2876951" cy="3219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43368F-9118-755D-4564-759F5389F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533278"/>
            <a:ext cx="800211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9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4F4E-0581-B6AF-9FF6-AAA25E63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EA7C49-10A6-E92C-03BF-DF9A321A7800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6D7018-163F-A9EE-8311-61F047C37F1D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CCF59A4-3961-B499-0883-D9C22615DD36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E84D3E08-2981-A40E-6D11-41E4164A608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310125D-CA64-E3C2-F4E5-0BF2E88DA7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DBD1E4AF-0F20-90D9-6758-87B110740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5FCD55F-BB03-A1BF-69B2-A6C7778EE12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28134BB-2688-74DD-4EE5-7826C288C4E6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처리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정보수집 함수 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//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시스템의 환경정보를 가져오는 파일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ko-KR" alt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21635-15A3-E077-1D12-0509CB0C6978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58793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D9A8-9CAE-58E9-A1E6-FA0A04D4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EF4A3E3-62C3-4BDD-2836-942636D3FE5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기능개발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81CA0-0D94-0907-A2DC-02D5A56BABF6}"/>
              </a:ext>
            </a:extLst>
          </p:cNvPr>
          <p:cNvSpPr txBox="1"/>
          <p:nvPr/>
        </p:nvSpPr>
        <p:spPr>
          <a:xfrm>
            <a:off x="860323" y="1753667"/>
            <a:ext cx="161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EAA23-D6BA-10CD-5895-779CA5AA201D}"/>
              </a:ext>
            </a:extLst>
          </p:cNvPr>
          <p:cNvSpPr txBox="1"/>
          <p:nvPr/>
        </p:nvSpPr>
        <p:spPr>
          <a:xfrm>
            <a:off x="1143000" y="25527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복원 실행 버튼 클릭 시 복원 옵션 박스로 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 백업 및 스냅샷 기능 정상작동</a:t>
            </a:r>
            <a:r>
              <a:rPr lang="en-US" altLang="ko-KR" dirty="0"/>
              <a:t>(</a:t>
            </a:r>
            <a:r>
              <a:rPr lang="ko-KR" altLang="en-US" dirty="0"/>
              <a:t>디렉토리 지정 불가 문제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스냅샷 복원 및 삭제는 </a:t>
            </a:r>
            <a:r>
              <a:rPr lang="en-US" altLang="ko-KR" dirty="0"/>
              <a:t>GUI</a:t>
            </a:r>
            <a:r>
              <a:rPr lang="ko-KR" altLang="en-US" dirty="0"/>
              <a:t>에서 조작이 안되어 따로 조작법 </a:t>
            </a:r>
            <a:r>
              <a:rPr lang="ko-KR" altLang="en-US" dirty="0" err="1"/>
              <a:t>안내해야함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5C5AA-D6F9-01D4-BFE4-30F3B0A8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397" y="4305300"/>
            <a:ext cx="2876951" cy="32198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61A6CC-3DA0-4BDC-D330-6F2493F1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905731"/>
            <a:ext cx="8078327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4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8E95F-1E9C-BA25-2AFD-E8793BCE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D233D86-356C-8450-0539-D7F39997E8D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실제 테스트를 위한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듀얼부팅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리눅스 설치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ACD778-976A-E2CE-1EA7-3C12851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60" y="2300287"/>
            <a:ext cx="7181850" cy="5686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C7CCF-1CAD-3E02-2DBC-C3106D676564}"/>
              </a:ext>
            </a:extLst>
          </p:cNvPr>
          <p:cNvSpPr txBox="1"/>
          <p:nvPr/>
        </p:nvSpPr>
        <p:spPr>
          <a:xfrm>
            <a:off x="10198768" y="3009900"/>
            <a:ext cx="800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파티션 할당은 </a:t>
            </a:r>
            <a:r>
              <a:rPr lang="ko-KR" altLang="en-US" dirty="0" err="1"/>
              <a:t>해놓았는데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GRUB2 </a:t>
            </a:r>
            <a:r>
              <a:rPr lang="ko-KR" altLang="en-US" dirty="0"/>
              <a:t>를 이용한 리눅스 </a:t>
            </a:r>
            <a:r>
              <a:rPr lang="ko-KR" altLang="en-US" dirty="0" err="1"/>
              <a:t>듀얼부팅은</a:t>
            </a:r>
            <a:r>
              <a:rPr lang="ko-KR" altLang="en-US" dirty="0"/>
              <a:t> 잘못 건드리면 윈도우 부팅문제도 생길 수 </a:t>
            </a:r>
            <a:r>
              <a:rPr lang="ko-KR" altLang="en-US" dirty="0" err="1"/>
              <a:t>있다기에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를 이용한 부팅 </a:t>
            </a:r>
            <a:r>
              <a:rPr lang="ko-KR" altLang="en-US" dirty="0" err="1"/>
              <a:t>생각중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 err="1"/>
              <a:t>집에있는</a:t>
            </a:r>
            <a:r>
              <a:rPr lang="ko-KR" altLang="en-US" dirty="0"/>
              <a:t> </a:t>
            </a:r>
            <a:r>
              <a:rPr lang="en-US" altLang="ko-KR" dirty="0"/>
              <a:t>USB</a:t>
            </a:r>
            <a:r>
              <a:rPr lang="ko-KR" altLang="en-US" dirty="0"/>
              <a:t>가 전부 인식이 </a:t>
            </a:r>
            <a:r>
              <a:rPr lang="ko-KR" altLang="en-US" dirty="0" err="1"/>
              <a:t>안되서</a:t>
            </a:r>
            <a:r>
              <a:rPr lang="ko-KR" altLang="en-US" dirty="0"/>
              <a:t> 새로 주문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7155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B83F1-A2C6-990D-FAEC-AE05AB4D1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09A0012-29CE-0637-5584-9175257B7DAE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~11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DD8D73-DD45-990C-24BF-B54FFC51C280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24D8E26-C455-A87F-29C5-DC349A44C5E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4A0A98-A36F-CA33-AB66-7E125EC4C568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740CAA3-AC1B-FA20-8F15-6BAD47AF7681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4700562-50D2-C1CF-7B20-967CEB5329E0}"/>
              </a:ext>
            </a:extLst>
          </p:cNvPr>
          <p:cNvSpPr txBox="1"/>
          <p:nvPr/>
        </p:nvSpPr>
        <p:spPr>
          <a:xfrm>
            <a:off x="15392400" y="988103"/>
            <a:ext cx="1524000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~12+13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16716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2623258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마지막 페이지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정민혁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1283E-8E8D-6315-7DD9-607DDE262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E916D-F4BD-FAF9-A136-43034AC0A0A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F0A224-7289-F44D-8841-BBD7518C1288}"/>
              </a:ext>
            </a:extLst>
          </p:cNvPr>
          <p:cNvGrpSpPr/>
          <p:nvPr/>
        </p:nvGrpSpPr>
        <p:grpSpPr>
          <a:xfrm>
            <a:off x="9829800" y="1028700"/>
            <a:ext cx="7429500" cy="8229600"/>
            <a:chOff x="0" y="0"/>
            <a:chExt cx="1507960" cy="127498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865C5DB-1694-6168-797A-CCC066D3C547}"/>
                </a:ext>
              </a:extLst>
            </p:cNvPr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5E1C2E9-04A6-5D2F-05F1-1E291303EA5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8E92E89-9199-CFD3-CC4C-5EFC73DD1AF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필요한 정보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FB1D2A-C836-C027-672E-DE4550FE556E}"/>
              </a:ext>
            </a:extLst>
          </p:cNvPr>
          <p:cNvSpPr txBox="1"/>
          <p:nvPr/>
        </p:nvSpPr>
        <p:spPr>
          <a:xfrm>
            <a:off x="762000" y="2234980"/>
            <a:ext cx="863214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시스템 최적화</a:t>
            </a:r>
            <a:r>
              <a:rPr lang="en-US" altLang="ko-KR" b="1" dirty="0"/>
              <a:t>(Optimizer)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dirty="0"/>
              <a:t>CPU </a:t>
            </a:r>
            <a:r>
              <a:rPr lang="ko-KR" altLang="en-US" b="1" dirty="0"/>
              <a:t>최적화 설정</a:t>
            </a:r>
            <a:r>
              <a:rPr lang="en-US" altLang="ko-KR" dirty="0"/>
              <a:t>: CPU </a:t>
            </a:r>
            <a:r>
              <a:rPr lang="ko-KR" altLang="en-US" dirty="0"/>
              <a:t>성능을 최대화하거나 특정 프로세스를 최적화할 수 있는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메모리 최적화 설정</a:t>
            </a:r>
            <a:r>
              <a:rPr lang="en-US" altLang="ko-KR" dirty="0"/>
              <a:t>: </a:t>
            </a:r>
            <a:r>
              <a:rPr lang="ko-KR" altLang="en-US" dirty="0"/>
              <a:t>캐시 크기</a:t>
            </a:r>
            <a:r>
              <a:rPr lang="en-US" altLang="ko-KR" dirty="0"/>
              <a:t>, </a:t>
            </a:r>
            <a:r>
              <a:rPr lang="ko-KR" altLang="en-US" dirty="0"/>
              <a:t>메모리 부족 상황에 대한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디스크 최적화 설정</a:t>
            </a:r>
            <a:r>
              <a:rPr lang="en-US" altLang="ko-KR" dirty="0"/>
              <a:t>: </a:t>
            </a:r>
            <a:r>
              <a:rPr lang="ko-KR" altLang="en-US" dirty="0"/>
              <a:t>디스크 </a:t>
            </a:r>
            <a:r>
              <a:rPr lang="en-US" altLang="ko-KR" dirty="0"/>
              <a:t>I/O </a:t>
            </a:r>
            <a:r>
              <a:rPr lang="ko-KR" altLang="en-US" dirty="0"/>
              <a:t>성능을 최적화하거나 특정 디스크 경로의 사용량을 제어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네트워크 최적화 설정</a:t>
            </a:r>
            <a:r>
              <a:rPr lang="en-US" altLang="ko-KR" dirty="0"/>
              <a:t>: </a:t>
            </a:r>
            <a:r>
              <a:rPr lang="ko-KR" altLang="en-US" dirty="0"/>
              <a:t>네트워크 트래픽 최적화</a:t>
            </a:r>
            <a:r>
              <a:rPr lang="en-US" altLang="ko-KR" dirty="0"/>
              <a:t>, </a:t>
            </a:r>
            <a:r>
              <a:rPr lang="ko-KR" altLang="en-US" dirty="0"/>
              <a:t>대역폭 관리 등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리소스가 제한적인 환경에서 배터리 절약 모드를 위한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최적화 주기</a:t>
            </a:r>
            <a:r>
              <a:rPr lang="en-US" altLang="ko-KR" dirty="0"/>
              <a:t>: </a:t>
            </a:r>
            <a:r>
              <a:rPr lang="ko-KR" altLang="en-US" dirty="0"/>
              <a:t>얼마나 자주 최적화를 실행할지 주기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복원</a:t>
            </a:r>
            <a:r>
              <a:rPr lang="en-US" altLang="ko-KR" b="1" dirty="0"/>
              <a:t>(Restore) </a:t>
            </a:r>
            <a:r>
              <a:rPr lang="ko-KR" altLang="en-US" b="1" dirty="0"/>
              <a:t>관련 설정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자동 백업 설정</a:t>
            </a:r>
            <a:r>
              <a:rPr lang="en-US" altLang="ko-KR" dirty="0"/>
              <a:t>: </a:t>
            </a:r>
            <a:r>
              <a:rPr lang="ko-KR" altLang="en-US" dirty="0"/>
              <a:t>시스템이나 데이터의 자동 백업 주기</a:t>
            </a:r>
            <a:r>
              <a:rPr lang="en-US" altLang="ko-KR" dirty="0"/>
              <a:t>, </a:t>
            </a:r>
            <a:r>
              <a:rPr lang="ko-KR" altLang="en-US" dirty="0"/>
              <a:t>백업 대상 경로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파일 저장 경로</a:t>
            </a:r>
            <a:r>
              <a:rPr lang="en-US" altLang="ko-KR" dirty="0"/>
              <a:t>: </a:t>
            </a:r>
            <a:r>
              <a:rPr lang="ko-KR" altLang="en-US" dirty="0"/>
              <a:t>백업 파일이 저장될 디렉터리 또는 네트워크 위치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백업 형식</a:t>
            </a:r>
            <a:r>
              <a:rPr lang="en-US" altLang="ko-KR" dirty="0"/>
              <a:t>: </a:t>
            </a:r>
            <a:r>
              <a:rPr lang="ko-KR" altLang="en-US" dirty="0"/>
              <a:t>압축된 형식이나 디스크 이미지 형식 등 복원할 수 있는 형식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주기</a:t>
            </a:r>
            <a:r>
              <a:rPr lang="en-US" altLang="ko-KR" dirty="0"/>
              <a:t>: </a:t>
            </a:r>
            <a:r>
              <a:rPr lang="ko-KR" altLang="en-US" dirty="0"/>
              <a:t>시스템 복원이 필요한 주기 또는 이벤트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복원 포인트 설정</a:t>
            </a:r>
            <a:r>
              <a:rPr lang="en-US" altLang="ko-KR" dirty="0"/>
              <a:t>: </a:t>
            </a:r>
            <a:r>
              <a:rPr lang="ko-KR" altLang="en-US" dirty="0"/>
              <a:t>어떤 시점으로 시스템을 복원할 것인지에 대한 설정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3. </a:t>
            </a:r>
            <a:r>
              <a:rPr lang="ko-KR" altLang="en-US" b="1" dirty="0"/>
              <a:t>시스템 정보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시스템 정보</a:t>
            </a:r>
            <a:r>
              <a:rPr lang="en-US" altLang="ko-KR" dirty="0"/>
              <a:t>: </a:t>
            </a:r>
            <a:r>
              <a:rPr lang="ko-KR" altLang="en-US" dirty="0"/>
              <a:t>운영 체제</a:t>
            </a:r>
            <a:r>
              <a:rPr lang="en-US" altLang="ko-KR" dirty="0"/>
              <a:t>, </a:t>
            </a:r>
            <a:r>
              <a:rPr lang="ko-KR" altLang="en-US" dirty="0"/>
              <a:t>아키텍처</a:t>
            </a:r>
            <a:r>
              <a:rPr lang="en-US" altLang="ko-KR" dirty="0"/>
              <a:t>, CPU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메모리 용량</a:t>
            </a:r>
            <a:r>
              <a:rPr lang="en-US" altLang="ko-KR" dirty="0"/>
              <a:t>, </a:t>
            </a:r>
            <a:r>
              <a:rPr lang="ko-KR" altLang="en-US" dirty="0"/>
              <a:t>네트워크 인터페이스 등 시스템 상태 정보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파일 시스템 정보</a:t>
            </a:r>
            <a:r>
              <a:rPr lang="en-US" altLang="ko-KR" dirty="0"/>
              <a:t>: </a:t>
            </a:r>
            <a:r>
              <a:rPr lang="ko-KR" altLang="en-US" dirty="0"/>
              <a:t>주요 디스크 파티션 사용량</a:t>
            </a:r>
            <a:r>
              <a:rPr lang="en-US" altLang="ko-KR" dirty="0"/>
              <a:t>, </a:t>
            </a:r>
            <a:r>
              <a:rPr lang="ko-KR" altLang="en-US" dirty="0"/>
              <a:t>파일 시스템 종류 등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b="1" dirty="0"/>
              <a:t>4. </a:t>
            </a:r>
            <a:r>
              <a:rPr lang="ko-KR" altLang="en-US" b="1" dirty="0"/>
              <a:t>기타 추가적인 기능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로그 관리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과정에서 발생하는 로그를 기록하고 관리하는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알림 설정</a:t>
            </a:r>
            <a:r>
              <a:rPr lang="en-US" altLang="ko-KR" dirty="0"/>
              <a:t>: </a:t>
            </a:r>
            <a:r>
              <a:rPr lang="ko-KR" altLang="en-US" dirty="0"/>
              <a:t>최적화 및 복원 작업이 완료되거나 실패했을 때 알림을 받을 설정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dirty="0"/>
              <a:t>사용자 정의 설정</a:t>
            </a:r>
            <a:r>
              <a:rPr lang="en-US" altLang="ko-KR" dirty="0"/>
              <a:t>: </a:t>
            </a:r>
            <a:r>
              <a:rPr lang="ko-KR" altLang="en-US" dirty="0"/>
              <a:t>특정 사용자가 요구하는 추가적인 시스템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73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95DA-E56C-1E2A-9FCC-C8BA0E5B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5D06F-8BEE-EF48-F821-43323A1089D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E01CAF8-1CC7-ECD5-AFDD-83086F492F3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A15E1D-65B2-2BF9-D6E9-8D93F72D825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D782B6-718D-A7BA-ABD0-4ED6A7B6815A}"/>
              </a:ext>
            </a:extLst>
          </p:cNvPr>
          <p:cNvSpPr txBox="1"/>
          <p:nvPr/>
        </p:nvSpPr>
        <p:spPr>
          <a:xfrm>
            <a:off x="9780910" y="3773499"/>
            <a:ext cx="6730975" cy="12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Platform 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시스템에 접근하기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: </a:t>
            </a: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저장하기 때문에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형식으로 저장하기 위함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등 시스템 자원을 확인하는 라이브러리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경로를 효율적으로 관리하기 위한 객체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F04A84B-2D61-A0F9-AF04-A659BA10C2DE}"/>
              </a:ext>
            </a:extLst>
          </p:cNvPr>
          <p:cNvSpPr txBox="1"/>
          <p:nvPr/>
        </p:nvSpPr>
        <p:spPr>
          <a:xfrm>
            <a:off x="9780910" y="3269825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CDE172-7EAE-E31E-7A49-B591DAF0625E}"/>
              </a:ext>
            </a:extLst>
          </p:cNvPr>
          <p:cNvSpPr txBox="1"/>
          <p:nvPr/>
        </p:nvSpPr>
        <p:spPr>
          <a:xfrm>
            <a:off x="9780910" y="5950397"/>
            <a:ext cx="7821290" cy="2647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 err="1">
                <a:latin typeface="+mn-ea"/>
              </a:rPr>
              <a:t>platform.system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종류를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반환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platform.version</a:t>
            </a:r>
            <a:r>
              <a:rPr lang="ko-KR" altLang="en-US" dirty="0">
                <a:latin typeface="+mn-ea"/>
              </a:rPr>
              <a:t>()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의 버전을 반환</a:t>
            </a:r>
          </a:p>
          <a:p>
            <a:r>
              <a:rPr lang="en-US" altLang="ko-KR" dirty="0">
                <a:latin typeface="+mn-ea"/>
              </a:rPr>
              <a:t>P</a:t>
            </a:r>
            <a:r>
              <a:rPr lang="ko-KR" altLang="en-US" dirty="0" err="1">
                <a:latin typeface="+mn-ea"/>
              </a:rPr>
              <a:t>latform.architecture</a:t>
            </a:r>
            <a:r>
              <a:rPr lang="ko-KR" altLang="en-US" dirty="0">
                <a:latin typeface="+mn-ea"/>
              </a:rPr>
              <a:t>()[0</a:t>
            </a:r>
            <a:r>
              <a:rPr lang="en-US" altLang="ko-KR" dirty="0">
                <a:latin typeface="+mn-ea"/>
              </a:rPr>
              <a:t>] : CPU</a:t>
            </a:r>
            <a:r>
              <a:rPr lang="ko-KR" altLang="en-US" dirty="0">
                <a:latin typeface="+mn-ea"/>
              </a:rPr>
              <a:t>의 아키텍처</a:t>
            </a:r>
            <a:r>
              <a:rPr lang="en-US" altLang="ko-KR" dirty="0">
                <a:latin typeface="+mn-ea"/>
              </a:rPr>
              <a:t>(32bit/64bit)</a:t>
            </a:r>
            <a:endParaRPr lang="ko-KR" altLang="en-US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psutil.cpu_count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logical</a:t>
            </a:r>
            <a:r>
              <a:rPr lang="ko-KR" altLang="en-US" dirty="0">
                <a:latin typeface="+mn-ea"/>
              </a:rPr>
              <a:t>=</a:t>
            </a:r>
            <a:r>
              <a:rPr lang="ko-KR" altLang="en-US" dirty="0" err="1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논리</a:t>
            </a:r>
            <a:r>
              <a:rPr lang="en-US" altLang="ko-KR" dirty="0" err="1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개수</a:t>
            </a:r>
          </a:p>
          <a:p>
            <a:r>
              <a:rPr lang="ko-KR" altLang="en-US" dirty="0" err="1">
                <a:latin typeface="+mn-ea"/>
              </a:rPr>
              <a:t>round</a:t>
            </a:r>
            <a:r>
              <a:rPr lang="ko-KR" altLang="en-US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psutil.virtual_memory</a:t>
            </a:r>
            <a:r>
              <a:rPr lang="ko-KR" altLang="en-US" dirty="0">
                <a:latin typeface="+mn-ea"/>
              </a:rPr>
              <a:t>().</a:t>
            </a:r>
            <a:r>
              <a:rPr lang="ko-KR" altLang="en-US" dirty="0" err="1">
                <a:latin typeface="+mn-ea"/>
              </a:rPr>
              <a:t>total</a:t>
            </a:r>
            <a:r>
              <a:rPr lang="ko-KR" altLang="en-US" dirty="0">
                <a:latin typeface="+mn-ea"/>
              </a:rPr>
              <a:t> / (1024 ** 3), 2)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시스템의 총 메모리 크기를 </a:t>
            </a:r>
            <a:r>
              <a:rPr lang="en-US" altLang="ko-KR" dirty="0">
                <a:latin typeface="+mn-ea"/>
              </a:rPr>
              <a:t>GB</a:t>
            </a:r>
            <a:r>
              <a:rPr lang="ko-KR" altLang="en-US" dirty="0">
                <a:latin typeface="+mn-ea"/>
              </a:rPr>
              <a:t>단위로 반환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psutil.disk_usage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('/＇)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시스템의 디스크 사용 비율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psutil.net_if_addrs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() 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인터페이스 목록을 반환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이 정보를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system_info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딕셔너리에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담아 반환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2C42767-0A76-27AF-5E39-9796E1621295}"/>
              </a:ext>
            </a:extLst>
          </p:cNvPr>
          <p:cNvSpPr txBox="1"/>
          <p:nvPr/>
        </p:nvSpPr>
        <p:spPr>
          <a:xfrm>
            <a:off x="9780910" y="5446724"/>
            <a:ext cx="5763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Get_system_info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9C7AB6-AAEE-970A-A735-77046EBD1B22}"/>
              </a:ext>
            </a:extLst>
          </p:cNvPr>
          <p:cNvSpPr txBox="1"/>
          <p:nvPr/>
        </p:nvSpPr>
        <p:spPr>
          <a:xfrm>
            <a:off x="1256868" y="2894102"/>
            <a:ext cx="7582332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platform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psutil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pathlib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Path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get_system_info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</a:t>
            </a:r>
            <a:r>
              <a:rPr lang="ko-KR" altLang="en-US" dirty="0"/>
              <a:t>": </a:t>
            </a:r>
            <a:r>
              <a:rPr lang="ko-KR" altLang="en-US" dirty="0" err="1"/>
              <a:t>platform.system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os_version</a:t>
            </a:r>
            <a:r>
              <a:rPr lang="ko-KR" altLang="en-US" dirty="0"/>
              <a:t>": </a:t>
            </a:r>
            <a:r>
              <a:rPr lang="ko-KR" altLang="en-US" dirty="0" err="1"/>
              <a:t>platform.version</a:t>
            </a:r>
            <a:r>
              <a:rPr lang="ko-KR" altLang="en-US" dirty="0"/>
              <a:t>(),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architecture</a:t>
            </a:r>
            <a:r>
              <a:rPr lang="ko-KR" altLang="en-US" dirty="0"/>
              <a:t>": </a:t>
            </a:r>
            <a:r>
              <a:rPr lang="ko-KR" altLang="en-US" dirty="0" err="1"/>
              <a:t>platform.architecture</a:t>
            </a:r>
            <a:r>
              <a:rPr lang="ko-KR" altLang="en-US" dirty="0"/>
              <a:t>()[0],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cpu_count</a:t>
            </a:r>
            <a:r>
              <a:rPr lang="ko-KR" altLang="en-US" dirty="0"/>
              <a:t>": </a:t>
            </a:r>
            <a:r>
              <a:rPr lang="ko-KR" altLang="en-US" dirty="0" err="1"/>
              <a:t>psutil.cpu_count</a:t>
            </a:r>
            <a:r>
              <a:rPr lang="ko-KR" altLang="en-US" dirty="0"/>
              <a:t>(</a:t>
            </a:r>
            <a:r>
              <a:rPr lang="ko-KR" altLang="en-US" dirty="0" err="1"/>
              <a:t>logical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memory_total_gb</a:t>
            </a:r>
            <a:r>
              <a:rPr lang="ko-KR" altLang="en-US" dirty="0"/>
              <a:t>":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psutil.virtual_memory</a:t>
            </a:r>
            <a:r>
              <a:rPr lang="ko-KR" altLang="en-US" dirty="0"/>
              <a:t>().</a:t>
            </a:r>
            <a:r>
              <a:rPr lang="ko-KR" altLang="en-US" dirty="0" err="1"/>
              <a:t>total</a:t>
            </a:r>
            <a:r>
              <a:rPr lang="ko-KR" altLang="en-US" dirty="0"/>
              <a:t> / (1024 ** 3), 2),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disk_usage_percent</a:t>
            </a:r>
            <a:r>
              <a:rPr lang="ko-KR" altLang="en-US" dirty="0"/>
              <a:t>": </a:t>
            </a:r>
            <a:r>
              <a:rPr lang="ko-KR" altLang="en-US" dirty="0" err="1"/>
              <a:t>psutil.disk_usage</a:t>
            </a:r>
            <a:r>
              <a:rPr lang="ko-KR" altLang="en-US" dirty="0"/>
              <a:t>('/').</a:t>
            </a:r>
            <a:r>
              <a:rPr lang="ko-KR" altLang="en-US" dirty="0" err="1"/>
              <a:t>percent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network_interfaces</a:t>
            </a:r>
            <a:r>
              <a:rPr lang="ko-KR" altLang="en-US" dirty="0"/>
              <a:t>":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psutil.net_if_addrs</a:t>
            </a:r>
            <a:r>
              <a:rPr lang="ko-KR" altLang="en-US" dirty="0"/>
              <a:t>().</a:t>
            </a:r>
            <a:r>
              <a:rPr lang="ko-KR" altLang="en-US" dirty="0" err="1"/>
              <a:t>keys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system_info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8541-7A66-1514-AD50-A577E68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ABD1AD-725A-4EB2-E85B-192DF1733BD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F01CD0-D04C-D883-94CE-7CFA692D435E}"/>
              </a:ext>
            </a:extLst>
          </p:cNvPr>
          <p:cNvSpPr txBox="1"/>
          <p:nvPr/>
        </p:nvSpPr>
        <p:spPr>
          <a:xfrm>
            <a:off x="1028700" y="3572769"/>
            <a:ext cx="6134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Get_system_info</a:t>
            </a:r>
            <a:r>
              <a:rPr 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호출하여 시스템정보를 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파일에 저장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6C49CF-970C-F80D-F7F6-BE4248B06CCC}"/>
              </a:ext>
            </a:extLst>
          </p:cNvPr>
          <p:cNvSpPr txBox="1"/>
          <p:nvPr/>
        </p:nvSpPr>
        <p:spPr>
          <a:xfrm>
            <a:off x="1028700" y="3069096"/>
            <a:ext cx="5143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4324903-C62B-872B-D76F-A1FC2FA6E5D4}"/>
              </a:ext>
            </a:extLst>
          </p:cNvPr>
          <p:cNvSpPr txBox="1"/>
          <p:nvPr/>
        </p:nvSpPr>
        <p:spPr>
          <a:xfrm>
            <a:off x="1030544" y="5143500"/>
            <a:ext cx="7199056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optimizer_settings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 최적화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캐시사용 활성화 및 최대 캐시 크기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500MB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 설정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restore_settings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 백업 설정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백업을 자동으로 수행하고 백업 간격을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24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시간으로 설정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276177A-4E19-5B38-67A7-F7C2ECB617DB}"/>
              </a:ext>
            </a:extLst>
          </p:cNvPr>
          <p:cNvSpPr txBox="1"/>
          <p:nvPr/>
        </p:nvSpPr>
        <p:spPr>
          <a:xfrm>
            <a:off x="1028700" y="4639827"/>
            <a:ext cx="70485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및 복원기능의 일부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A05F0F-4C18-097F-F273-61B546DC4495}"/>
              </a:ext>
            </a:extLst>
          </p:cNvPr>
          <p:cNvSpPr txBox="1"/>
          <p:nvPr/>
        </p:nvSpPr>
        <p:spPr>
          <a:xfrm>
            <a:off x="1028700" y="7926567"/>
            <a:ext cx="6414451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Path(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file_path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parent.mkdir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(parents=True,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exist_ok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=True)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파일을 저장할 디렉토리가 없다면 생성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386DB5-1A3C-E422-35B5-302F9019F9E9}"/>
              </a:ext>
            </a:extLst>
          </p:cNvPr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4837F6-FD0D-FDB5-A7A0-88AEED51C237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환경 정보를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 저장하는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BF3A8D8-03C6-9F72-2081-F2923BEE9460}"/>
              </a:ext>
            </a:extLst>
          </p:cNvPr>
          <p:cNvSpPr txBox="1"/>
          <p:nvPr/>
        </p:nvSpPr>
        <p:spPr>
          <a:xfrm>
            <a:off x="1028700" y="7422893"/>
            <a:ext cx="19431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나머지 코드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A454EE-DED9-6682-1A62-1EBFEA95A2AE}"/>
              </a:ext>
            </a:extLst>
          </p:cNvPr>
          <p:cNvSpPr txBox="1"/>
          <p:nvPr/>
        </p:nvSpPr>
        <p:spPr>
          <a:xfrm>
            <a:off x="8382000" y="2172455"/>
            <a:ext cx="6414451" cy="6463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save_settings</a:t>
            </a:r>
            <a:r>
              <a:rPr lang="ko-KR" altLang="en-US" dirty="0"/>
              <a:t>(</a:t>
            </a:r>
            <a:r>
              <a:rPr lang="ko-KR" altLang="en-US" dirty="0" err="1"/>
              <a:t>file_path</a:t>
            </a:r>
            <a:r>
              <a:rPr lang="ko-KR" altLang="en-US" dirty="0"/>
              <a:t>='</a:t>
            </a:r>
            <a:r>
              <a:rPr lang="ko-KR" altLang="en-US" dirty="0" err="1"/>
              <a:t>config</a:t>
            </a:r>
            <a:r>
              <a:rPr lang="ko-KR" altLang="en-US" dirty="0"/>
              <a:t>/</a:t>
            </a:r>
            <a:r>
              <a:rPr lang="ko-KR" altLang="en-US" dirty="0" err="1"/>
              <a:t>settings.json</a:t>
            </a:r>
            <a:r>
              <a:rPr lang="ko-KR" altLang="en-US" dirty="0"/>
              <a:t>'):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system_info</a:t>
            </a:r>
            <a:r>
              <a:rPr lang="ko-KR" altLang="en-US" dirty="0"/>
              <a:t> = </a:t>
            </a:r>
            <a:r>
              <a:rPr lang="ko-KR" altLang="en-US" dirty="0" err="1"/>
              <a:t>get_system_info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settings</a:t>
            </a:r>
            <a:r>
              <a:rPr lang="ko-KR" altLang="en-US" dirty="0"/>
              <a:t> =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system_info</a:t>
            </a:r>
            <a:r>
              <a:rPr lang="ko-KR" altLang="en-US" dirty="0"/>
              <a:t>": </a:t>
            </a:r>
            <a:r>
              <a:rPr lang="ko-KR" altLang="en-US" dirty="0" err="1"/>
              <a:t>system_info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optimizer_settings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enable_cache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max_cache_size_mb</a:t>
            </a:r>
            <a:r>
              <a:rPr lang="ko-KR" altLang="en-US" dirty="0"/>
              <a:t>": 500</a:t>
            </a:r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restore_settings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auto_backup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backup_interval_hours</a:t>
            </a:r>
            <a:r>
              <a:rPr lang="ko-KR" altLang="en-US" dirty="0"/>
              <a:t>": 24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Path(</a:t>
            </a:r>
            <a:r>
              <a:rPr lang="en-US" altLang="ko-KR" dirty="0" err="1"/>
              <a:t>file_path</a:t>
            </a:r>
            <a:r>
              <a:rPr lang="en-US" altLang="ko-KR" dirty="0"/>
              <a:t>).</a:t>
            </a:r>
            <a:r>
              <a:rPr lang="en-US" altLang="ko-KR" dirty="0" err="1"/>
              <a:t>parent.mkdir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open(</a:t>
            </a:r>
            <a:r>
              <a:rPr lang="en-US" altLang="ko-KR" dirty="0" err="1"/>
              <a:t>file_path</a:t>
            </a:r>
            <a:r>
              <a:rPr lang="en-US" altLang="ko-KR" dirty="0"/>
              <a:t>, 'w') as f: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json.dump</a:t>
            </a:r>
            <a:r>
              <a:rPr lang="en-US" altLang="ko-KR" dirty="0"/>
              <a:t>(settings, f, indent=4)</a:t>
            </a:r>
          </a:p>
          <a:p>
            <a:endParaRPr lang="en-US" altLang="ko-KR" dirty="0"/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save_settings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f"Settings</a:t>
            </a:r>
            <a:r>
              <a:rPr lang="en-US" altLang="ko-KR" dirty="0"/>
              <a:t> saved successfully in 'config/</a:t>
            </a:r>
            <a:r>
              <a:rPr lang="en-US" altLang="ko-KR" dirty="0" err="1"/>
              <a:t>settings.json</a:t>
            </a:r>
            <a:r>
              <a:rPr lang="en-US" altLang="ko-KR" dirty="0"/>
              <a:t>'")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3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1088-A5EA-6165-D584-EA667609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13B3FB-195B-175A-7152-5A9C4495DA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1CC822-6C73-A7A0-7683-D7AD2B92F88A}"/>
              </a:ext>
            </a:extLst>
          </p:cNvPr>
          <p:cNvSpPr txBox="1"/>
          <p:nvPr/>
        </p:nvSpPr>
        <p:spPr>
          <a:xfrm>
            <a:off x="1028700" y="3572769"/>
            <a:ext cx="6134100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정보를 성공적으로 가져옴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이제 최적화 및 복원기능에 관련된 설정을 넣어야 함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8B611-F2AF-AFDC-9164-161CAF8F2544}"/>
              </a:ext>
            </a:extLst>
          </p:cNvPr>
          <p:cNvSpPr txBox="1"/>
          <p:nvPr/>
        </p:nvSpPr>
        <p:spPr>
          <a:xfrm>
            <a:off x="1028700" y="3069096"/>
            <a:ext cx="5143500" cy="329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endParaRPr lang="en-US" altLang="ko-KR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0832536-71D0-8024-A0F3-7F26A8EB9786}"/>
              </a:ext>
            </a:extLst>
          </p:cNvPr>
          <p:cNvSpPr txBox="1"/>
          <p:nvPr/>
        </p:nvSpPr>
        <p:spPr>
          <a:xfrm>
            <a:off x="1028700" y="971550"/>
            <a:ext cx="6414451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0C0BD1-A844-9517-45A8-D758D0A3D7EC}"/>
              </a:ext>
            </a:extLst>
          </p:cNvPr>
          <p:cNvSpPr txBox="1"/>
          <p:nvPr/>
        </p:nvSpPr>
        <p:spPr>
          <a:xfrm>
            <a:off x="1662749" y="1616980"/>
            <a:ext cx="64144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 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0957F8-984C-8A82-AB71-74F67400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926821"/>
            <a:ext cx="853559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5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1D86-9639-4479-8286-08955DA4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1A46506-7DF7-CD3A-07BC-5609FBA9D11A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2-settings.json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4779AC5-EF20-39C4-10DD-25F40BEF24B6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FDA3A69-D75A-9F66-F24F-6E874EE881B0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5DA2767-8C7F-E6A9-A5EC-B687A8D63CB4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4BDA54B-A2E6-51A3-C369-D0D85CDA75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05C454E-8276-0AE3-7D99-8EB09DEF874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8530751-4198-35B4-85E9-759671CFF8D6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E68A86-76DF-755C-85FF-D9D76E2FBC6B}"/>
              </a:ext>
            </a:extLst>
          </p:cNvPr>
          <p:cNvSpPr txBox="1"/>
          <p:nvPr/>
        </p:nvSpPr>
        <p:spPr>
          <a:xfrm>
            <a:off x="1828800" y="4045200"/>
            <a:ext cx="9767176" cy="6071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3DA53-B1F8-E132-C829-C3DB2D84BFFE}"/>
              </a:ext>
            </a:extLst>
          </p:cNvPr>
          <p:cNvSpPr txBox="1"/>
          <p:nvPr/>
        </p:nvSpPr>
        <p:spPr>
          <a:xfrm>
            <a:off x="8001000" y="4266337"/>
            <a:ext cx="8632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Psutil</a:t>
            </a:r>
            <a:r>
              <a:rPr lang="ko-KR" altLang="en-US" dirty="0"/>
              <a:t>을 사용하여 시스템 상태를 동적으로 가져옴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settings.json</a:t>
            </a:r>
            <a:r>
              <a:rPr lang="ko-KR" altLang="en-US" dirty="0"/>
              <a:t>이 </a:t>
            </a:r>
            <a:r>
              <a:rPr lang="en-US" altLang="ko-KR" dirty="0"/>
              <a:t>JSON </a:t>
            </a:r>
            <a:r>
              <a:rPr lang="ko-KR" altLang="en-US" dirty="0"/>
              <a:t>형식인 이유</a:t>
            </a:r>
            <a:endParaRPr lang="en-US" altLang="ko-KR" dirty="0"/>
          </a:p>
          <a:p>
            <a:r>
              <a:rPr lang="en-US" altLang="ko-KR" dirty="0"/>
              <a:t>	-</a:t>
            </a:r>
            <a:r>
              <a:rPr lang="ko-KR" altLang="en-US" dirty="0"/>
              <a:t>많은 프로그래밍 언어에서 기본적으로 지원되는 데이터 형식</a:t>
            </a:r>
            <a:r>
              <a:rPr lang="en-US" altLang="ko-KR" dirty="0"/>
              <a:t>.(</a:t>
            </a:r>
            <a:r>
              <a:rPr lang="ko-KR" altLang="en-US" dirty="0"/>
              <a:t>호환성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-</a:t>
            </a:r>
            <a:r>
              <a:rPr lang="ko-KR" altLang="en-US" dirty="0"/>
              <a:t>구조가 명확하고 확장이 용이하여 프로젝트가 커질수록 유리함</a:t>
            </a:r>
            <a:r>
              <a:rPr lang="en-US" altLang="ko-KR" dirty="0"/>
              <a:t>.(</a:t>
            </a:r>
            <a:r>
              <a:rPr lang="ko-KR" altLang="en-US" dirty="0"/>
              <a:t>유연성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48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984D-A05F-9B46-56E3-3FF07172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6E981E4-542C-1C84-F899-0EC2742D1DF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90A39107-3C78-AB82-889D-BD7FE6A9E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48494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신규 추가</a:t>
                      </a:r>
                      <a:r>
                        <a:rPr lang="en-US" altLang="ko-KR" dirty="0"/>
                        <a:t>)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방화벽 규칙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방화벽 규칙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방화벽 규칙 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방화벽 규칙 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7D92CC-38E2-4FC0-C919-613316DB3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6F0D3AA-F1BE-5F1D-A18D-592A74D39478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~3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78F20A5-4A40-0AE3-F4CA-FB69EC0C1E63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03F5A4E-FF95-9D49-57C2-916284F88DA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689D7-A117-AB9F-E5AB-DA1897AD3BE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D58DB80-B5D0-78EF-A4F4-A913D23200D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EA3ED71-A887-9793-6FA1-79CE7D6800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~3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9309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7A5-509F-8CBB-D1E5-0A89D0534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A8C9C0-A5FF-5655-66E2-765E3FDE85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CB87D2-9194-E25B-0795-E026E77BE50A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스케줄링 최적화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코어 사용 우선순위를 조정하여 중요한 프로세스에 더 많은 리소스를 할당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chrt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nice, renice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사용량이 과부하 상태에서도 중요한 작업이 원활하게 수행됨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성능 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입출력 속도 개선을 위해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캐싱이나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버퍼 설정 조정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sysctl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vm.dirty_ratio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=10 (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디스크 쓰기 지연 조정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데이터베이스나 대용량 파일 처리가 </a:t>
            </a:r>
            <a:r>
              <a:rPr lang="ko-KR" altLang="en-US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빨라짐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E2CBE38-0F74-BBEE-1509-915453CF5A49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성능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5EA29B-B2CB-B288-26D6-CDB7A231BFCD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Swappiness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커널이 </a:t>
            </a:r>
            <a:r>
              <a:rPr lang="ko-KR" altLang="en-US" dirty="0" err="1">
                <a:latin typeface="+mn-ea"/>
              </a:rPr>
              <a:t>스왑</a:t>
            </a:r>
            <a:r>
              <a:rPr lang="ko-KR" altLang="en-US" dirty="0">
                <a:latin typeface="+mn-ea"/>
              </a:rPr>
              <a:t> 메모리를 사용하는 빈도를 조정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sysctl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vm.swappiness</a:t>
            </a:r>
            <a:r>
              <a:rPr lang="en-US" altLang="ko-KR" dirty="0">
                <a:latin typeface="+mn-ea"/>
              </a:rPr>
              <a:t>=10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자주 사용하는 데이터가 메모리에 유지되어 성능이 개선됨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>
                <a:latin typeface="+mn-ea"/>
              </a:rPr>
              <a:t>Cache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Buffer </a:t>
            </a:r>
            <a:r>
              <a:rPr lang="ko-KR" altLang="en-US" dirty="0">
                <a:latin typeface="+mn-ea"/>
              </a:rPr>
              <a:t>최적화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불필요한 캐시 데이터를 정리하여 메모리 공간 확보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sync &amp;&amp; echo 3 &gt; /proc/sys/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vm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drop_caches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과부하 시 메모리 확보에 유리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4EE168-8C59-6A29-97F5-31E89352FD2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BBEAF1F-A9B0-0781-D1D5-0441654433CA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98C03774-1D9C-426D-7E86-37343C1B5AE6}"/>
              </a:ext>
            </a:extLst>
          </p:cNvPr>
          <p:cNvSpPr txBox="1"/>
          <p:nvPr/>
        </p:nvSpPr>
        <p:spPr>
          <a:xfrm>
            <a:off x="992256" y="5878130"/>
            <a:ext cx="20193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n-ea"/>
                <a:cs typeface="Source Han Sans KR Bold"/>
                <a:sym typeface="Source Han Sans KR Bold"/>
              </a:rPr>
              <a:t>메모리　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865141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C4B1-FF3C-BE2B-CC47-9D92BE60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ADC500-0DC3-BB5B-8FFA-D6FBB76A2DE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29C26-33FD-C822-DC4F-3C29FECEB263}"/>
              </a:ext>
            </a:extLst>
          </p:cNvPr>
          <p:cNvSpPr txBox="1"/>
          <p:nvPr/>
        </p:nvSpPr>
        <p:spPr>
          <a:xfrm>
            <a:off x="992256" y="2985056"/>
            <a:ext cx="10858501" cy="285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GRUB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GRUB </a:t>
            </a:r>
            <a:r>
              <a:rPr lang="ko-KR" altLang="en-US" dirty="0" err="1">
                <a:latin typeface="+mn-ea"/>
              </a:rPr>
              <a:t>부트로더가</a:t>
            </a:r>
            <a:r>
              <a:rPr lang="ko-KR" altLang="en-US" dirty="0">
                <a:latin typeface="+mn-ea"/>
              </a:rPr>
              <a:t> 손상되었을 경우 복구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:grub-install /dev/</a:t>
            </a:r>
            <a:r>
              <a:rPr lang="en-US" altLang="ko-KR" dirty="0" err="1">
                <a:latin typeface="+mn-ea"/>
              </a:rPr>
              <a:t>sdX</a:t>
            </a:r>
            <a:r>
              <a:rPr lang="en-US" altLang="ko-KR" dirty="0">
                <a:latin typeface="+mn-ea"/>
              </a:rPr>
              <a:t> 		update-grub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부팅 불가 상황에서도 정상 상태로 복구 가능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AutoNum type="arabicDbPeriod"/>
            </a:pP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스냅샷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상태를 특정 시점으로 저장해 복원 가능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Timeshift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Snapper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업데이트나 설정 변경 후 빠른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6024BF-94BD-4668-386C-2CDAFAFBD8B7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시스템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5C6164-BAE1-3A45-8574-C2B4249654F3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기반 백업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rsync</a:t>
            </a:r>
            <a:r>
              <a:rPr lang="ko-KR" altLang="en-US" dirty="0">
                <a:latin typeface="+mn-ea"/>
              </a:rPr>
              <a:t>를 사용해 특정 디렉토리 또는 파일을 복제 및 복구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rsync</a:t>
            </a:r>
            <a:r>
              <a:rPr lang="en-US" altLang="ko-KR" dirty="0">
                <a:latin typeface="+mn-ea"/>
              </a:rPr>
              <a:t> -</a:t>
            </a:r>
            <a:r>
              <a:rPr lang="en-US" altLang="ko-KR" dirty="0" err="1">
                <a:latin typeface="+mn-ea"/>
              </a:rPr>
              <a:t>avz</a:t>
            </a:r>
            <a:r>
              <a:rPr lang="en-US" altLang="ko-KR" dirty="0">
                <a:latin typeface="+mn-ea"/>
              </a:rPr>
              <a:t> /backup/ /home/user/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파일 손실 시 부분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시스템의 스냅샷 기능으로 데이터 복원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</a:t>
            </a:r>
            <a:r>
              <a:rPr lang="en-US" altLang="ko-KR" dirty="0" err="1">
                <a:latin typeface="+mn-ea"/>
              </a:rPr>
              <a:t>btrfs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subvolume</a:t>
            </a:r>
            <a:r>
              <a:rPr lang="en-US" altLang="ko-KR" dirty="0">
                <a:latin typeface="+mn-ea"/>
              </a:rPr>
              <a:t> snapshot /data /backup/</a:t>
            </a:r>
            <a:r>
              <a:rPr lang="en-US" altLang="ko-KR" dirty="0" err="1">
                <a:latin typeface="+mn-ea"/>
              </a:rPr>
              <a:t>data_snapshot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 무결성 보장 및 복구 속도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E9603-6F2C-670D-A211-62917F467108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3C75A0C-2317-C75E-A0AC-AE34853AE04E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2BDBC497-7024-BAF8-F7AA-530777F9678D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파일 및 데이터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6343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726E-6060-FF7B-01F5-4C3B89C67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E187-5545-9FC1-88E7-6519552FF3C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6410A1-1BB2-532C-4B29-CFCC6BA12E3C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설정 백업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디렉토리의 설정 파일을 주기적으로 백업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:tar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cvzf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/backup/etc_backup.tar.gz /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etc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잘못된 설정 변경 시 빠른 복구시스템 스냅샷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(Snapshot)</a:t>
            </a:r>
          </a:p>
          <a:p>
            <a:pPr lvl="1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 (Firewall)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설정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방화벽 설정 저장 후 복원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save   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reload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네트워크 설정 오류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8DAA214-E8CF-24A5-D838-710FED684F1E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설정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28B34C-C127-F73D-0B8C-C0C2CB47C1AF}"/>
              </a:ext>
            </a:extLst>
          </p:cNvPr>
          <p:cNvSpPr txBox="1"/>
          <p:nvPr/>
        </p:nvSpPr>
        <p:spPr>
          <a:xfrm>
            <a:off x="1028699" y="6523991"/>
            <a:ext cx="9751944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Home Directory </a:t>
            </a:r>
            <a:r>
              <a:rPr lang="ko-KR" altLang="en-US" dirty="0">
                <a:latin typeface="+mn-ea"/>
              </a:rPr>
              <a:t>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사용자별 설정과 데이터 백업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:tar -</a:t>
            </a:r>
            <a:r>
              <a:rPr lang="en-US" altLang="ko-KR" dirty="0" err="1">
                <a:latin typeface="+mn-ea"/>
              </a:rPr>
              <a:t>cvzf</a:t>
            </a:r>
            <a:r>
              <a:rPr lang="en-US" altLang="ko-KR" dirty="0">
                <a:latin typeface="+mn-ea"/>
              </a:rPr>
              <a:t> /backup/home_user.tar.gz /home/user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환경 및 개인 데이터 복구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 startAt="2"/>
            </a:pPr>
            <a:r>
              <a:rPr lang="en-US" altLang="ko-KR" dirty="0">
                <a:latin typeface="+mn-ea"/>
              </a:rPr>
              <a:t>Dotfiles </a:t>
            </a:r>
            <a:r>
              <a:rPr lang="ko-KR" altLang="en-US" dirty="0">
                <a:latin typeface="+mn-ea"/>
              </a:rPr>
              <a:t>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.</a:t>
            </a:r>
            <a:r>
              <a:rPr lang="en-US" altLang="ko-KR" dirty="0" err="1">
                <a:latin typeface="+mn-ea"/>
              </a:rPr>
              <a:t>bashrc</a:t>
            </a:r>
            <a:r>
              <a:rPr lang="en-US" altLang="ko-KR" dirty="0">
                <a:latin typeface="+mn-ea"/>
              </a:rPr>
              <a:t>, .</a:t>
            </a:r>
            <a:r>
              <a:rPr lang="en-US" altLang="ko-KR" dirty="0" err="1">
                <a:latin typeface="+mn-ea"/>
              </a:rPr>
              <a:t>vimrc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사용자 설정 파일 버전 관리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툴</a:t>
            </a:r>
            <a:r>
              <a:rPr lang="en-US" altLang="ko-KR" dirty="0">
                <a:latin typeface="+mn-ea"/>
              </a:rPr>
              <a:t>: git, </a:t>
            </a:r>
            <a:r>
              <a:rPr lang="en-US" altLang="ko-KR" dirty="0" err="1">
                <a:latin typeface="+mn-ea"/>
              </a:rPr>
              <a:t>chezmoi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개발 환경 및 개인화된 설정 복원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01F9982-9093-4253-1B0F-79BD358C9D10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98625F9-EF9E-A756-1F07-12A35E908A16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920209B-A9F4-FFE4-2715-01D41E5F4455}"/>
              </a:ext>
            </a:extLst>
          </p:cNvPr>
          <p:cNvSpPr txBox="1"/>
          <p:nvPr/>
        </p:nvSpPr>
        <p:spPr>
          <a:xfrm>
            <a:off x="992256" y="602005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사용자 환경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2211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60CB6-B003-4741-EBEB-E5F50A5A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240598-5846-A7CD-C4B1-23889A10EBB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6AEF174-5C6A-FB84-23AB-42510434A6D6}"/>
              </a:ext>
            </a:extLst>
          </p:cNvPr>
          <p:cNvSpPr txBox="1"/>
          <p:nvPr/>
        </p:nvSpPr>
        <p:spPr>
          <a:xfrm>
            <a:off x="992256" y="2985056"/>
            <a:ext cx="10858501" cy="3496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APT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캐시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(Debian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설치된 패키지 목록을 저장하고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--get-selections &gt;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dpkg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--set-selections &lt; package_list.txt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		apt-get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dselect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-upgrade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손상 시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복원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(RHEL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계열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RPM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패키지 상태 저장 및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:rpm -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qa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&gt; installed_rpms.txt           yum reinstall $(cat installed_rpms.txt)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재설치 없이 빠른 복구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2CF018D-0621-51E0-DF45-DFDB19C5423C}"/>
              </a:ext>
            </a:extLst>
          </p:cNvPr>
          <p:cNvSpPr txBox="1"/>
          <p:nvPr/>
        </p:nvSpPr>
        <p:spPr>
          <a:xfrm>
            <a:off x="1028699" y="2337691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소프트웨어 복원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DA6626-F9A0-BA3A-187F-D77C92FE2C6E}"/>
              </a:ext>
            </a:extLst>
          </p:cNvPr>
          <p:cNvSpPr txBox="1"/>
          <p:nvPr/>
        </p:nvSpPr>
        <p:spPr>
          <a:xfrm>
            <a:off x="1028699" y="6712227"/>
            <a:ext cx="9751944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>
                <a:latin typeface="+mn-ea"/>
              </a:rPr>
              <a:t>Cron </a:t>
            </a:r>
            <a:r>
              <a:rPr lang="ko-KR" altLang="en-US" dirty="0">
                <a:latin typeface="+mn-ea"/>
              </a:rPr>
              <a:t>기반 복원 스케줄링기능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주기적으로 복원 포인트 생성 및 관리</a:t>
            </a:r>
            <a:endParaRPr lang="en-US" altLang="ko-KR" dirty="0">
              <a:latin typeface="+mn-ea"/>
            </a:endParaRP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–e         0 2 * * * /usr/local/bin/backup.sh</a:t>
            </a:r>
          </a:p>
          <a:p>
            <a:pPr lvl="1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자동 복원 포인트 생성으로 신속한 복구 가능</a:t>
            </a:r>
            <a:endParaRPr lang="en-US" altLang="ko-KR" dirty="0">
              <a:latin typeface="+mn-ea"/>
            </a:endParaRPr>
          </a:p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>
                <a:latin typeface="+mn-ea"/>
              </a:rPr>
              <a:t>시스템 복원 자동화 스크립트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복원 절차를 스크립트화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복구 과정의 일관성 및 효율성 강화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3C0D3EA-ABE0-B5BF-ACFB-E89A096009AF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477A9EB-945D-6D09-08AD-15E9B1E957BB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리눅스 복원 기능 후보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DEF7E5C-B4A7-9070-1AA8-FFAFE432235F}"/>
              </a:ext>
            </a:extLst>
          </p:cNvPr>
          <p:cNvSpPr txBox="1"/>
          <p:nvPr/>
        </p:nvSpPr>
        <p:spPr>
          <a:xfrm>
            <a:off x="992256" y="6332286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복구 계획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193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31FB4-A2FF-646E-8BE3-52E1943CE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7A2A7C-81DA-5334-3A17-39608E5589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C3A2370-B5BE-5DD5-D72B-B8DDD0038CA8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16D152-FBE3-99F7-C005-6CBF8A372F2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5AA4F2-7089-289A-87C7-47E3D761E28B}"/>
              </a:ext>
            </a:extLst>
          </p:cNvPr>
          <p:cNvSpPr txBox="1"/>
          <p:nvPr/>
        </p:nvSpPr>
        <p:spPr>
          <a:xfrm>
            <a:off x="9780910" y="3771900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리눅스에서 루트 파티션</a:t>
            </a:r>
            <a:r>
              <a:rPr lang="en-US" altLang="ko-KR" dirty="0"/>
              <a:t>('/')</a:t>
            </a:r>
            <a:r>
              <a:rPr lang="ko-KR" altLang="en-US" dirty="0"/>
              <a:t>의 파일 시스템 유형을 자동 감지하는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명령어를 실행하여 파일 시스템 유형을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</a:t>
            </a:r>
            <a:r>
              <a:rPr lang="en-US" altLang="ko-KR" dirty="0"/>
              <a:t>ext4</a:t>
            </a:r>
            <a:r>
              <a:rPr lang="ko-KR" altLang="en-US" dirty="0"/>
              <a:t>를 반환하지만</a:t>
            </a:r>
            <a:r>
              <a:rPr lang="en-US" altLang="ko-KR" dirty="0"/>
              <a:t>, </a:t>
            </a:r>
            <a:r>
              <a:rPr lang="ko-KR" altLang="en-US" dirty="0"/>
              <a:t>실제 환경에서 감지된 값을 사용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777DD81-C559-A06F-099D-25B0FDEB7216}"/>
              </a:ext>
            </a:extLst>
          </p:cNvPr>
          <p:cNvSpPr txBox="1"/>
          <p:nvPr/>
        </p:nvSpPr>
        <p:spPr>
          <a:xfrm>
            <a:off x="9780910" y="3269825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Get_filesystem_type</a:t>
            </a:r>
            <a:r>
              <a:rPr 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함수 추가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1518CD-C8DE-D5EC-FC7C-0B5911BC64E8}"/>
              </a:ext>
            </a:extLst>
          </p:cNvPr>
          <p:cNvSpPr txBox="1"/>
          <p:nvPr/>
        </p:nvSpPr>
        <p:spPr>
          <a:xfrm>
            <a:off x="1256868" y="2441744"/>
            <a:ext cx="7582332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platform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psutil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# '</a:t>
            </a:r>
            <a:r>
              <a:rPr lang="en-US" altLang="ko-KR" dirty="0" err="1"/>
              <a:t>df</a:t>
            </a:r>
            <a:r>
              <a:rPr lang="en-US" altLang="ko-KR" dirty="0"/>
              <a:t> -T /' </a:t>
            </a:r>
            <a:r>
              <a:rPr lang="ko-KR" altLang="en-US" dirty="0"/>
              <a:t>실행하여 파일 시스템 정보 가져오기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result = </a:t>
            </a:r>
            <a:r>
              <a:rPr lang="en-US" altLang="ko-KR" dirty="0" err="1"/>
              <a:t>subprocess.run</a:t>
            </a:r>
            <a:r>
              <a:rPr lang="en-US" altLang="ko-KR" dirty="0"/>
              <a:t>(['</a:t>
            </a:r>
            <a:r>
              <a:rPr lang="en-US" altLang="ko-KR" dirty="0" err="1"/>
              <a:t>df</a:t>
            </a:r>
            <a:r>
              <a:rPr lang="en-US" altLang="ko-KR" dirty="0"/>
              <a:t>', '-T', '/'], </a:t>
            </a:r>
            <a:r>
              <a:rPr lang="en-US" altLang="ko-KR" dirty="0" err="1"/>
              <a:t>capture_output</a:t>
            </a:r>
            <a:r>
              <a:rPr lang="en-US" altLang="ko-KR" dirty="0"/>
              <a:t>=True, text=True)</a:t>
            </a:r>
          </a:p>
          <a:p>
            <a:r>
              <a:rPr lang="en-US" altLang="ko-KR" dirty="0"/>
              <a:t>        lines = </a:t>
            </a:r>
            <a:r>
              <a:rPr lang="en-US" altLang="ko-KR" dirty="0" err="1"/>
              <a:t>result.stdout.splitlines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</a:p>
          <a:p>
            <a:r>
              <a:rPr lang="en-US" altLang="ko-KR" dirty="0"/>
              <a:t>        # </a:t>
            </a:r>
            <a:r>
              <a:rPr lang="ko-KR" altLang="en-US" dirty="0"/>
              <a:t>결과에서 두 번째 줄을 가져와 파일 시스템 유형 추출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if </a:t>
            </a:r>
            <a:r>
              <a:rPr lang="en-US" altLang="ko-KR" dirty="0" err="1"/>
              <a:t>len</a:t>
            </a:r>
            <a:r>
              <a:rPr lang="en-US" altLang="ko-KR" dirty="0"/>
              <a:t>(lines) &gt; 1: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filesystem_type</a:t>
            </a:r>
            <a:r>
              <a:rPr lang="en-US" altLang="ko-KR" dirty="0"/>
              <a:t> = lines[1].split()[1]</a:t>
            </a:r>
          </a:p>
          <a:p>
            <a:r>
              <a:rPr lang="en-US" altLang="ko-KR" dirty="0"/>
              <a:t>            return </a:t>
            </a:r>
            <a:r>
              <a:rPr lang="en-US" altLang="ko-KR" dirty="0" err="1"/>
              <a:t>filesystem_type</a:t>
            </a:r>
            <a:endParaRPr lang="en-US" altLang="ko-KR" dirty="0"/>
          </a:p>
          <a:p>
            <a:r>
              <a:rPr lang="en-US" altLang="ko-KR" dirty="0"/>
              <a:t>    except Exception as e:</a:t>
            </a:r>
          </a:p>
          <a:p>
            <a:r>
              <a:rPr lang="en-US" altLang="ko-KR" dirty="0"/>
              <a:t>        print(f"</a:t>
            </a:r>
            <a:r>
              <a:rPr lang="ko-KR" altLang="en-US" dirty="0"/>
              <a:t>파일 시스템 감지 오류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"ext4"  # </a:t>
            </a:r>
            <a:r>
              <a:rPr lang="ko-KR" altLang="en-US" dirty="0"/>
              <a:t>오류 발생 시 기본값으로 </a:t>
            </a:r>
            <a:r>
              <a:rPr lang="en-US" altLang="ko-KR" dirty="0"/>
              <a:t>ext4 </a:t>
            </a:r>
            <a:r>
              <a:rPr lang="ko-KR" altLang="en-US" dirty="0"/>
              <a:t>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231CA-A6FA-815F-EE77-D43CF5C781B3}"/>
              </a:ext>
            </a:extLst>
          </p:cNvPr>
          <p:cNvSpPr txBox="1"/>
          <p:nvPr/>
        </p:nvSpPr>
        <p:spPr>
          <a:xfrm>
            <a:off x="9639300" y="56769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유형을 자동 감지</a:t>
            </a:r>
            <a:r>
              <a:rPr lang="ko-KR" altLang="en-US" dirty="0"/>
              <a:t>하는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1F4D-161C-CD42-50B2-85E3B7CC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7236BC-9DB5-17ED-E219-5539A05F6C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D939C4-9DE8-654E-D048-E205D15C065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B26E176-5295-213E-E312-AF1A13E77B1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현재 시스템 정보를 반환하는 부분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79D8E8-32F5-DDED-E0A4-4BF01F67C3E8}"/>
              </a:ext>
            </a:extLst>
          </p:cNvPr>
          <p:cNvSpPr txBox="1"/>
          <p:nvPr/>
        </p:nvSpPr>
        <p:spPr>
          <a:xfrm>
            <a:off x="9780910" y="3773499"/>
            <a:ext cx="6730975" cy="198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OS</a:t>
            </a:r>
            <a:r>
              <a:rPr lang="ko-KR" altLang="en-US" dirty="0">
                <a:latin typeface="+mj-ea"/>
                <a:ea typeface="+mj-ea"/>
              </a:rPr>
              <a:t>는 리눅스로 고정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디스크 사용량</a:t>
            </a:r>
            <a:r>
              <a:rPr lang="en-US" altLang="ko-KR" dirty="0">
                <a:latin typeface="+mj-ea"/>
                <a:ea typeface="+mj-ea"/>
              </a:rPr>
              <a:t>(%)</a:t>
            </a:r>
            <a:r>
              <a:rPr lang="ko-KR" altLang="en-US" dirty="0">
                <a:latin typeface="+mj-ea"/>
                <a:ea typeface="+mj-ea"/>
              </a:rPr>
              <a:t>만 수집 하였는데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전체 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사용량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남은 용량까지 추가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Get_filesystem_type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()</a:t>
            </a:r>
            <a:r>
              <a:rPr lang="ko-KR" altLang="en-US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에서 받아온 파일시스템 유형 표시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D897EAC-1A75-AFC2-561E-4C672A918CC5}"/>
              </a:ext>
            </a:extLst>
          </p:cNvPr>
          <p:cNvSpPr txBox="1"/>
          <p:nvPr/>
        </p:nvSpPr>
        <p:spPr>
          <a:xfrm>
            <a:off x="9780910" y="3269825"/>
            <a:ext cx="33254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>
                <a:latin typeface="Source Han Sans KR Bold" panose="020B0600000101010101" charset="-127"/>
                <a:ea typeface="Source Han Sans KR Bold" panose="020B0600000101010101" charset="-127"/>
              </a:rPr>
              <a:t>get_system_info</a:t>
            </a:r>
            <a:r>
              <a:rPr lang="en-US" altLang="ko-KR" b="1" dirty="0">
                <a:latin typeface="Source Han Sans KR Bold" panose="020B0600000101010101" charset="-127"/>
                <a:ea typeface="Source Han Sans KR Bold" panose="020B0600000101010101" charset="-127"/>
              </a:rPr>
              <a:t>()</a:t>
            </a:r>
            <a:endParaRPr 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C9F635-FBE3-25EF-431B-2969D4861DBE}"/>
              </a:ext>
            </a:extLst>
          </p:cNvPr>
          <p:cNvSpPr txBox="1"/>
          <p:nvPr/>
        </p:nvSpPr>
        <p:spPr>
          <a:xfrm>
            <a:off x="1256868" y="2175293"/>
            <a:ext cx="8039532" cy="7848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get_system_info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현재 시스템의 기본 정보를 수집하는 함수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"""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"architecture": </a:t>
            </a:r>
            <a:r>
              <a:rPr lang="en-US" altLang="ko-KR" dirty="0" err="1"/>
              <a:t>platform.architecture</a:t>
            </a:r>
            <a:r>
              <a:rPr lang="en-US" altLang="ko-KR" dirty="0"/>
              <a:t>()[0],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cpu_count</a:t>
            </a:r>
            <a:r>
              <a:rPr lang="en-US" altLang="ko-KR" dirty="0"/>
              <a:t>": </a:t>
            </a:r>
            <a:r>
              <a:rPr lang="en-US" altLang="ko-KR" dirty="0" err="1"/>
              <a:t>psutil.cpu_count</a:t>
            </a:r>
            <a:r>
              <a:rPr lang="en-US" altLang="ko-KR" dirty="0"/>
              <a:t>(logical=True), 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"</a:t>
            </a:r>
            <a:r>
              <a:rPr lang="en-US" altLang="ko-KR" dirty="0" err="1"/>
              <a:t>memory_total_gb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psutil.virtual_memory</a:t>
            </a:r>
            <a:r>
              <a:rPr lang="en-US" altLang="ko-KR" dirty="0"/>
              <a:t>().total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총 메모리 용량 </a:t>
            </a:r>
            <a:r>
              <a:rPr lang="en-US" altLang="ko-KR" dirty="0"/>
              <a:t>(GB)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('/').total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전체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used_gb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('/').used / (1024 ** 3), 2),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사용된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free_gb</a:t>
            </a:r>
            <a:r>
              <a:rPr lang="en-US" altLang="ko-KR" dirty="0"/>
              <a:t>": round(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('/').free / (1024 ** 3), 2),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남은 디스크 크기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usage_percent</a:t>
            </a:r>
            <a:r>
              <a:rPr lang="en-US" altLang="ko-KR" dirty="0"/>
              <a:t>": </a:t>
            </a:r>
            <a:r>
              <a:rPr lang="en-US" altLang="ko-KR" dirty="0" err="1"/>
              <a:t>psutil.disk_usage</a:t>
            </a:r>
            <a:r>
              <a:rPr lang="en-US" altLang="ko-KR" dirty="0"/>
              <a:t>('/').percent  # </a:t>
            </a:r>
            <a:r>
              <a:rPr lang="ko-KR" altLang="en-US" dirty="0"/>
              <a:t>디스크 사용률 </a:t>
            </a:r>
            <a:r>
              <a:rPr lang="en-US" altLang="ko-KR" dirty="0"/>
              <a:t>(%)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list(</a:t>
            </a:r>
            <a:r>
              <a:rPr lang="en-US" altLang="ko-KR" dirty="0" err="1"/>
              <a:t>psutil.net_if_addrs</a:t>
            </a:r>
            <a:r>
              <a:rPr lang="en-US" altLang="ko-KR" dirty="0"/>
              <a:t>().keys()),  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사용 가능한 네트워크 인터페이스 목록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  # </a:t>
            </a:r>
            <a:r>
              <a:rPr lang="ko-KR" altLang="en-US" dirty="0"/>
              <a:t>루트 파티션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filesystem_type</a:t>
            </a:r>
            <a:r>
              <a:rPr lang="en-US" altLang="ko-KR" dirty="0"/>
              <a:t>": </a:t>
            </a:r>
            <a:r>
              <a:rPr lang="en-US" altLang="ko-KR" dirty="0" err="1"/>
              <a:t>get_filesystem_type</a:t>
            </a:r>
            <a:r>
              <a:rPr lang="en-US" altLang="ko-KR" dirty="0"/>
              <a:t>()  # </a:t>
            </a:r>
            <a:r>
              <a:rPr lang="ko-KR" altLang="en-US" dirty="0"/>
              <a:t>자동 감지된 파일 시스템 유형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return </a:t>
            </a:r>
            <a:r>
              <a:rPr lang="en-US" altLang="ko-KR" dirty="0" err="1"/>
              <a:t>system_info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853A-35DA-4E02-BC94-8C2BC8E93290}"/>
              </a:ext>
            </a:extLst>
          </p:cNvPr>
          <p:cNvSpPr txBox="1"/>
          <p:nvPr/>
        </p:nvSpPr>
        <p:spPr>
          <a:xfrm>
            <a:off x="9758787" y="62865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 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파일 시스템 유형 감지 기능</a:t>
            </a:r>
            <a:r>
              <a:rPr lang="ko-KR" altLang="en-US" dirty="0"/>
              <a:t>과 </a:t>
            </a:r>
            <a:endParaRPr lang="en-US" altLang="ko-KR" dirty="0"/>
          </a:p>
          <a:p>
            <a:r>
              <a:rPr lang="ko-KR" altLang="en-US" b="1" dirty="0"/>
              <a:t>디스크 사용량 세부 정보</a:t>
            </a:r>
            <a:r>
              <a:rPr lang="ko-KR" altLang="en-US" dirty="0"/>
              <a:t>가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3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499A-8E7C-0C06-DB95-83FD541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7CFF58-5636-E9F5-BBEA-00F84AA64A7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CDBCD9-ADCF-52BD-209B-0E19EF1633E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0CB7B-ED88-9F1C-6CAD-4454A44A8A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2E8EDB-E72D-F286-58C0-439F6EA3B6E2}"/>
              </a:ext>
            </a:extLst>
          </p:cNvPr>
          <p:cNvSpPr txBox="1"/>
          <p:nvPr/>
        </p:nvSpPr>
        <p:spPr>
          <a:xfrm>
            <a:off x="1028700" y="3710927"/>
            <a:ext cx="7582333" cy="1262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backup_location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~/backups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디렉터리에 백업 저장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프로세스 우선 처리 가능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(python, chrome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memory_optimization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메모리가 부족하면 최적화 실행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disk_optimization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사용률이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80%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이상이면 자동 정리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F1DEE1-5F5B-55EB-C42A-18F035D1C1D9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A7ADBA-B298-65EE-9F44-629F20F6D193}"/>
              </a:ext>
            </a:extLst>
          </p:cNvPr>
          <p:cNvSpPr txBox="1"/>
          <p:nvPr/>
        </p:nvSpPr>
        <p:spPr>
          <a:xfrm>
            <a:off x="8788746" y="1225722"/>
            <a:ext cx="9016481" cy="7571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save_settings</a:t>
            </a:r>
            <a:r>
              <a:rPr lang="en-US" altLang="ko-KR" dirty="0"/>
              <a:t>():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system_info</a:t>
            </a:r>
            <a:r>
              <a:rPr lang="en-US" altLang="ko-KR" dirty="0"/>
              <a:t> = </a:t>
            </a:r>
            <a:r>
              <a:rPr lang="en-US" altLang="ko-KR" dirty="0" err="1"/>
              <a:t>get_system_info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# </a:t>
            </a:r>
            <a:r>
              <a:rPr lang="ko-KR" altLang="en-US" dirty="0"/>
              <a:t>백업 디렉토리 설정 </a:t>
            </a:r>
            <a:r>
              <a:rPr lang="en-US" altLang="ko-KR" dirty="0"/>
              <a:t>(</a:t>
            </a:r>
            <a:r>
              <a:rPr lang="ko-KR" altLang="en-US" dirty="0"/>
              <a:t>리눅스 환경 기준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</a:t>
            </a:r>
            <a:r>
              <a:rPr lang="en-US" altLang="ko-KR" dirty="0"/>
              <a:t> = </a:t>
            </a:r>
            <a:r>
              <a:rPr lang="en-US" altLang="ko-KR" dirty="0" err="1"/>
              <a:t>Path.home</a:t>
            </a:r>
            <a:r>
              <a:rPr lang="en-US" altLang="ko-KR" dirty="0"/>
              <a:t>() / "backups"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backup_location.mkdir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 </a:t>
            </a:r>
          </a:p>
          <a:p>
            <a:r>
              <a:rPr lang="en-US" altLang="ko-KR" dirty="0"/>
              <a:t> # </a:t>
            </a:r>
            <a:r>
              <a:rPr lang="ko-KR" altLang="en-US" dirty="0"/>
              <a:t>디렉토리 생성 </a:t>
            </a:r>
            <a:r>
              <a:rPr lang="en-US" altLang="ko-KR" dirty="0"/>
              <a:t>(</a:t>
            </a:r>
            <a:r>
              <a:rPr lang="ko-KR" altLang="en-US" dirty="0"/>
              <a:t>이미 존재하면 무시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settings =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system_info</a:t>
            </a:r>
            <a:r>
              <a:rPr lang="en-US" altLang="ko-KR" dirty="0"/>
              <a:t>": </a:t>
            </a:r>
            <a:r>
              <a:rPr lang="en-US" altLang="ko-KR" dirty="0" err="1"/>
              <a:t>system_info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["python", "chrome"]  # </a:t>
            </a:r>
            <a:r>
              <a:rPr lang="ko-KR" altLang="en-US" dirty="0"/>
              <a:t>우선 순위 프로세스 지정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  # </a:t>
            </a:r>
            <a:r>
              <a:rPr lang="ko-KR" altLang="en-US" dirty="0"/>
              <a:t>최대 캐시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  # </a:t>
            </a:r>
            <a:r>
              <a:rPr lang="ko-KR" altLang="en-US" dirty="0"/>
              <a:t>메모리가 </a:t>
            </a:r>
            <a:r>
              <a:rPr lang="en-US" altLang="ko-KR" dirty="0"/>
              <a:t>20% </a:t>
            </a:r>
            <a:r>
              <a:rPr lang="ko-KR" altLang="en-US" dirty="0"/>
              <a:t>이하로 남으면 최적화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["/", "/home"],  # </a:t>
            </a:r>
            <a:r>
              <a:rPr lang="ko-KR" altLang="en-US" dirty="0"/>
              <a:t>모니터링할 디렉토리 경로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  # </a:t>
            </a:r>
            <a:r>
              <a:rPr lang="ko-KR" altLang="en-US" dirty="0"/>
              <a:t>디스크 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 수행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},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1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0DD8B-06F5-EBF1-7351-38980FDF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8F10B3-52A9-CC69-D666-FABF434EDBB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D98709-0506-7AB7-9237-A5C309C123F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6057A5-D38D-EF51-8A9B-EE9C4CA96639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A15DB-C003-0BC4-C7BF-2B94EF477BF8}"/>
              </a:ext>
            </a:extLst>
          </p:cNvPr>
          <p:cNvSpPr txBox="1"/>
          <p:nvPr/>
        </p:nvSpPr>
        <p:spPr>
          <a:xfrm>
            <a:off x="9042919" y="942348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True,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  # </a:t>
            </a:r>
            <a:r>
              <a:rPr lang="ko-KR" altLang="en-US" dirty="0"/>
              <a:t>최대 대역폭 제한 </a:t>
            </a:r>
            <a:r>
              <a:rPr lang="en-US" altLang="ko-KR" dirty="0"/>
              <a:t>(Mbps)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우선 순위 네트워크 서비스 지정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["http", "https"]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    "enable": False,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배터리 잔량 </a:t>
            </a:r>
            <a:r>
              <a:rPr lang="en-US" altLang="ko-KR" dirty="0"/>
              <a:t>15% </a:t>
            </a:r>
            <a:r>
              <a:rPr lang="ko-KR" altLang="en-US" dirty="0"/>
              <a:t>이하 시 절전 모드 활성화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  </a:t>
            </a:r>
          </a:p>
          <a:p>
            <a:r>
              <a:rPr lang="en-US" altLang="ko-KR" dirty="0"/>
              <a:t>},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  # </a:t>
            </a:r>
            <a:r>
              <a:rPr lang="ko-KR" altLang="en-US" dirty="0"/>
              <a:t>최적화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  # </a:t>
            </a:r>
            <a:r>
              <a:rPr lang="ko-KR" altLang="en-US" dirty="0"/>
              <a:t>자동 백업 활성화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  # </a:t>
            </a:r>
            <a:r>
              <a:rPr lang="ko-KR" altLang="en-US" dirty="0"/>
              <a:t>백업 주기 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str(</a:t>
            </a:r>
            <a:r>
              <a:rPr lang="en-US" altLang="ko-KR" dirty="0" err="1"/>
              <a:t>backup_location</a:t>
            </a:r>
            <a:r>
              <a:rPr lang="en-US" altLang="ko-KR" dirty="0"/>
              <a:t>),  # </a:t>
            </a:r>
            <a:r>
              <a:rPr lang="ko-KR" altLang="en-US" dirty="0"/>
              <a:t>백업 파일 저장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  # </a:t>
            </a:r>
            <a:r>
              <a:rPr lang="ko-KR" altLang="en-US" dirty="0"/>
              <a:t>백업 파일 형식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  # </a:t>
            </a:r>
            <a:r>
              <a:rPr lang="ko-KR" altLang="en-US" dirty="0"/>
              <a:t>복원 주기 </a:t>
            </a:r>
            <a:r>
              <a:rPr lang="en-US" altLang="ko-KR" dirty="0"/>
              <a:t>(</a:t>
            </a:r>
            <a:r>
              <a:rPr lang="ko-KR" altLang="en-US" dirty="0"/>
              <a:t>일 단위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  # </a:t>
            </a:r>
            <a:r>
              <a:rPr lang="ko-KR" altLang="en-US" dirty="0"/>
              <a:t>저장할 복원 지점 개수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  # </a:t>
            </a:r>
            <a:r>
              <a:rPr lang="ko-KR" altLang="en-US" dirty="0"/>
              <a:t>로그 레벨 설정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log_file_path</a:t>
            </a:r>
            <a:r>
              <a:rPr lang="en-US" altLang="ko-KR" dirty="0"/>
              <a:t>": str(Path("logs/system.log")),  # </a:t>
            </a:r>
            <a:r>
              <a:rPr lang="ko-KR" altLang="en-US" dirty="0"/>
              <a:t>로그 파일 경로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max_log_size_mb</a:t>
            </a:r>
            <a:r>
              <a:rPr lang="en-US" altLang="ko-KR" dirty="0"/>
              <a:t>": 50  # </a:t>
            </a:r>
            <a:r>
              <a:rPr lang="ko-KR" altLang="en-US" dirty="0"/>
              <a:t>로그 파일 최대 크기 </a:t>
            </a:r>
            <a:r>
              <a:rPr lang="en-US" altLang="ko-KR" dirty="0"/>
              <a:t>(MB)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746323E-397B-AC38-4D74-3044DEBDD4FC}"/>
              </a:ext>
            </a:extLst>
          </p:cNvPr>
          <p:cNvSpPr txBox="1"/>
          <p:nvPr/>
        </p:nvSpPr>
        <p:spPr>
          <a:xfrm>
            <a:off x="1028700" y="3710927"/>
            <a:ext cx="7582333" cy="941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network_optimization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서비스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(http, https)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우선 처리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battery_saving_mode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배터리 절약 모드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log_management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관리 설정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파일 크기 제한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C45D262-7319-1CC3-0217-D74F1B514943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085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50AC8-63A8-00C3-8FC5-833EF167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83F386-DF46-1CC4-864E-772ABB78A3F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5A14AC-8BBF-24AD-956E-B226303610C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32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2F3C3E-56DC-DB6C-87D2-ABCA9C4E5FA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설정을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파일로 저장하는 함수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105CC-F7EA-34D4-E69E-395122E7AF11}"/>
              </a:ext>
            </a:extLst>
          </p:cNvPr>
          <p:cNvSpPr txBox="1"/>
          <p:nvPr/>
        </p:nvSpPr>
        <p:spPr>
          <a:xfrm>
            <a:off x="9296400" y="3147150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        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  # </a:t>
            </a:r>
            <a:r>
              <a:rPr lang="ko-KR" altLang="en-US" dirty="0"/>
              <a:t>작업 완료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  # </a:t>
            </a:r>
            <a:r>
              <a:rPr lang="ko-KR" altLang="en-US" dirty="0"/>
              <a:t>작업 실패 시 알림 여부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["email", "desktop"]</a:t>
            </a:r>
          </a:p>
          <a:p>
            <a:r>
              <a:rPr lang="en-US" altLang="ko-KR" dirty="0"/>
              <a:t>        },</a:t>
            </a:r>
          </a:p>
          <a:p>
            <a:endParaRPr lang="en-US" altLang="ko-KR" dirty="0"/>
          </a:p>
          <a:p>
            <a:r>
              <a:rPr lang="en-US" altLang="ko-KR" dirty="0"/>
              <a:t>        "</a:t>
            </a:r>
            <a:r>
              <a:rPr lang="en-US" altLang="ko-KR" dirty="0" err="1"/>
              <a:t>custom_settings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user_defined_options</a:t>
            </a:r>
            <a:r>
              <a:rPr lang="en-US" altLang="ko-KR" dirty="0"/>
              <a:t>": {}  # </a:t>
            </a:r>
            <a:r>
              <a:rPr lang="ko-KR" altLang="en-US" dirty="0"/>
              <a:t>사용자가 정의하는 추가 설정 항목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0DE5177-B682-9232-56D1-44AD47740DFE}"/>
              </a:ext>
            </a:extLst>
          </p:cNvPr>
          <p:cNvSpPr txBox="1"/>
          <p:nvPr/>
        </p:nvSpPr>
        <p:spPr>
          <a:xfrm>
            <a:off x="1028700" y="3710927"/>
            <a:ext cx="7582333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notification_settings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이메일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데스크톱 알림 기능 추가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custom_settings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정의 설정 추가 가능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2FFA91B-CE5E-65DC-2F25-E3C3F4B7F32B}"/>
              </a:ext>
            </a:extLst>
          </p:cNvPr>
          <p:cNvSpPr txBox="1"/>
          <p:nvPr/>
        </p:nvSpPr>
        <p:spPr>
          <a:xfrm>
            <a:off x="1040990" y="3147150"/>
            <a:ext cx="33786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Save_settings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추가된 내용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BBA61-BB86-3DE6-6FA4-2703C99FA1BE}"/>
              </a:ext>
            </a:extLst>
          </p:cNvPr>
          <p:cNvSpPr txBox="1"/>
          <p:nvPr/>
        </p:nvSpPr>
        <p:spPr>
          <a:xfrm>
            <a:off x="1028700" y="7124700"/>
            <a:ext cx="1177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새로운 코드에서는 </a:t>
            </a:r>
            <a:r>
              <a:rPr lang="ko-KR" altLang="en-US" b="1" dirty="0"/>
              <a:t>최적화</a:t>
            </a:r>
            <a:r>
              <a:rPr lang="en-US" altLang="ko-KR" b="1" dirty="0"/>
              <a:t>, </a:t>
            </a:r>
            <a:r>
              <a:rPr lang="ko-KR" altLang="en-US" b="1" dirty="0"/>
              <a:t>백업</a:t>
            </a:r>
            <a:r>
              <a:rPr lang="en-US" altLang="ko-KR" b="1" dirty="0"/>
              <a:t>, </a:t>
            </a:r>
            <a:r>
              <a:rPr lang="ko-KR" altLang="en-US" b="1" dirty="0"/>
              <a:t>네트워크</a:t>
            </a:r>
            <a:r>
              <a:rPr lang="en-US" altLang="ko-KR" b="1" dirty="0"/>
              <a:t>, </a:t>
            </a:r>
            <a:r>
              <a:rPr lang="ko-KR" altLang="en-US" b="1" dirty="0"/>
              <a:t>배터리</a:t>
            </a:r>
            <a:r>
              <a:rPr lang="en-US" altLang="ko-KR" b="1" dirty="0"/>
              <a:t>, </a:t>
            </a:r>
            <a:r>
              <a:rPr lang="ko-KR" altLang="en-US" b="1" dirty="0"/>
              <a:t>로그</a:t>
            </a:r>
            <a:r>
              <a:rPr lang="en-US" altLang="ko-KR" b="1" dirty="0"/>
              <a:t>, </a:t>
            </a:r>
            <a:r>
              <a:rPr lang="ko-KR" altLang="en-US" b="1" dirty="0"/>
              <a:t>알림 관리 등의 추가 기능</a:t>
            </a:r>
            <a:r>
              <a:rPr lang="ko-KR" altLang="en-US" dirty="0"/>
              <a:t>이 포함됨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46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09E8-5FDA-1E2B-EF5F-4D6B3EF0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799CF8-F945-D0D4-39F3-008C245FDAE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F0DA1F7-8B6B-3A2D-1A0A-B8FB51D11579}"/>
              </a:ext>
            </a:extLst>
          </p:cNvPr>
          <p:cNvSpPr txBox="1"/>
          <p:nvPr/>
        </p:nvSpPr>
        <p:spPr>
          <a:xfrm>
            <a:off x="1028700" y="971550"/>
            <a:ext cx="5295900" cy="4952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config_builder.py </a:t>
            </a:r>
            <a:r>
              <a:rPr lang="ko-KR" altLang="en-US" sz="2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변경점</a:t>
            </a:r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요약</a:t>
            </a:r>
            <a:endParaRPr lang="en-US" altLang="ko-KR" sz="28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EF3798-18FA-5DC4-15D5-622CD69EAAC5}"/>
              </a:ext>
            </a:extLst>
          </p:cNvPr>
          <p:cNvSpPr txBox="1"/>
          <p:nvPr/>
        </p:nvSpPr>
        <p:spPr>
          <a:xfrm>
            <a:off x="1662749" y="1616980"/>
            <a:ext cx="6414451" cy="334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/>
              <a:t>파일 시스템 감지 기능이 추가 및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백업 및 최적화 기능 추가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E8694A4-C3A1-FE2F-C277-7143BF97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26713"/>
              </p:ext>
            </p:extLst>
          </p:nvPr>
        </p:nvGraphicFramePr>
        <p:xfrm>
          <a:off x="3810000" y="3086100"/>
          <a:ext cx="102258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830">
                  <a:extLst>
                    <a:ext uri="{9D8B030D-6E8A-4147-A177-3AD203B41FA5}">
                      <a16:colId xmlns:a16="http://schemas.microsoft.com/office/drawing/2014/main" val="408440488"/>
                    </a:ext>
                  </a:extLst>
                </a:gridCol>
                <a:gridCol w="3238564">
                  <a:extLst>
                    <a:ext uri="{9D8B030D-6E8A-4147-A177-3AD203B41FA5}">
                      <a16:colId xmlns:a16="http://schemas.microsoft.com/office/drawing/2014/main" val="125901355"/>
                    </a:ext>
                  </a:extLst>
                </a:gridCol>
                <a:gridCol w="4537456">
                  <a:extLst>
                    <a:ext uri="{9D8B030D-6E8A-4147-A177-3AD203B41FA5}">
                      <a16:colId xmlns:a16="http://schemas.microsoft.com/office/drawing/2014/main" val="177588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변경 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코드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코드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8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운영체제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Platform.system</a:t>
                      </a:r>
                      <a:r>
                        <a:rPr lang="en-US" altLang="ko-KR" dirty="0"/>
                        <a:t>() </a:t>
                      </a:r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“Linux”</a:t>
                      </a:r>
                      <a:r>
                        <a:rPr lang="ko-KR" altLang="en-US" dirty="0"/>
                        <a:t>로 고정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93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사용량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디스크 사용률만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사용량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남은 용량까지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1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 시스템 유형 감지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Df</a:t>
                      </a:r>
                      <a:r>
                        <a:rPr lang="en-US" altLang="ko-KR" dirty="0"/>
                        <a:t> –T / </a:t>
                      </a:r>
                      <a:r>
                        <a:rPr lang="ko-KR" altLang="en-US" dirty="0"/>
                        <a:t>로 감지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07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캐시 최적화만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CPU, </a:t>
                      </a:r>
                      <a:r>
                        <a:rPr lang="ko-KR" altLang="en-US" dirty="0"/>
                        <a:t>메모리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디스크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배터리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97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Auto_backup</a:t>
                      </a:r>
                      <a:r>
                        <a:rPr lang="en-US" altLang="ko-KR" dirty="0"/>
                        <a:t>: True </a:t>
                      </a:r>
                      <a:r>
                        <a:rPr lang="ko-KR" altLang="en-US" dirty="0"/>
                        <a:t>설정만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백업 위치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형식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복원 지점 개수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7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경로 및 크기 제한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4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알림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데스크톱 알림 기능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291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FFF632-EF19-6711-DD58-3B8A96F5715E}"/>
              </a:ext>
            </a:extLst>
          </p:cNvPr>
          <p:cNvSpPr txBox="1"/>
          <p:nvPr/>
        </p:nvSpPr>
        <p:spPr>
          <a:xfrm>
            <a:off x="3810000" y="6362700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방화벽 관련 내용 아직 추가되지 않음</a:t>
            </a:r>
          </a:p>
        </p:txBody>
      </p:sp>
    </p:spTree>
    <p:extLst>
      <p:ext uri="{BB962C8B-B14F-4D97-AF65-F5344CB8AC3E}">
        <p14:creationId xmlns:p14="http://schemas.microsoft.com/office/powerpoint/2010/main" val="50853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AAABF-DCA1-F613-37AF-740B27C7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738"/>
            <a:ext cx="18287997" cy="23639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52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7" y="-7961666"/>
            <a:ext cx="2364669" cy="18288002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8151" y="1479"/>
            <a:ext cx="6455133" cy="236319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810798-EFA7-41D1-0766-493001979A6A}"/>
              </a:ext>
            </a:extLst>
          </p:cNvPr>
          <p:cNvSpPr txBox="1"/>
          <p:nvPr/>
        </p:nvSpPr>
        <p:spPr>
          <a:xfrm>
            <a:off x="1049571" y="529740"/>
            <a:ext cx="10636950" cy="134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u="none" strike="noStrike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Settin</a:t>
            </a: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Source Han Sans KR Bold"/>
              </a:rPr>
              <a:t>gs.json</a:t>
            </a:r>
            <a:endParaRPr lang="en-US" sz="6000" b="1" u="none" strike="noStrike">
              <a:solidFill>
                <a:srgbClr val="FFFFFF"/>
              </a:solidFill>
              <a:latin typeface="+mj-lt"/>
              <a:ea typeface="+mj-ea"/>
              <a:cs typeface="+mj-cs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1786FD-4100-D7F4-2B15-99571DADCB1C}"/>
              </a:ext>
            </a:extLst>
          </p:cNvPr>
          <p:cNvSpPr txBox="1"/>
          <p:nvPr/>
        </p:nvSpPr>
        <p:spPr>
          <a:xfrm>
            <a:off x="12857260" y="580836"/>
            <a:ext cx="4937759" cy="124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3000" b="1">
                <a:solidFill>
                  <a:srgbClr val="FFFFFF"/>
                </a:solidFill>
                <a:sym typeface="Source Han Sans KR Bold"/>
              </a:rPr>
              <a:t>결과물</a:t>
            </a:r>
            <a:endParaRPr lang="en-US" sz="3000" b="1">
              <a:solidFill>
                <a:srgbClr val="FFFFFF"/>
              </a:solidFill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C01A48-EBAC-231F-B386-C702DF9D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2" y="3903652"/>
            <a:ext cx="7696632" cy="4733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0013A-C266-B3B6-100F-0A9A2501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747" y="3958382"/>
            <a:ext cx="7696631" cy="4733427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0DDEDB54-524D-216E-6065-01717140CF6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17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42BC-6B4F-E3DE-F81B-CFB5AB45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DE1AFD-42FB-4510-FB28-8203023DC2A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896CAF-2151-7B49-A788-2664F2E89D05}"/>
              </a:ext>
            </a:extLst>
          </p:cNvPr>
          <p:cNvSpPr txBox="1"/>
          <p:nvPr/>
        </p:nvSpPr>
        <p:spPr>
          <a:xfrm>
            <a:off x="992256" y="2985056"/>
            <a:ext cx="10858501" cy="2536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ko-KR" altLang="en-US" dirty="0"/>
              <a:t>서비스 비활성화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부팅 시 자동으로 실행되는 불필요한 서비스 중지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disable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bluetoothsystemctl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stop Bluetooth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메모리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리소스 절약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Zombie </a:t>
            </a:r>
            <a:r>
              <a:rPr lang="ko-KR" altLang="en-US" dirty="0"/>
              <a:t>프로세스 제거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비정상적으로 종료된 프로세스를 강제 종료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:kill -9 &lt;PID&gt;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시스템 자원 낭비 방지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A7D0A33-9290-3DFC-0065-F18A5DAD7114}"/>
              </a:ext>
            </a:extLst>
          </p:cNvPr>
          <p:cNvSpPr txBox="1"/>
          <p:nvPr/>
        </p:nvSpPr>
        <p:spPr>
          <a:xfrm>
            <a:off x="1028698" y="2337691"/>
            <a:ext cx="4914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불필요한 서비스 및 프로세스 관리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1D4275-4CA6-0745-46D5-8F6ADAF8450C}"/>
              </a:ext>
            </a:extLst>
          </p:cNvPr>
          <p:cNvSpPr txBox="1"/>
          <p:nvPr/>
        </p:nvSpPr>
        <p:spPr>
          <a:xfrm>
            <a:off x="1028700" y="971550"/>
            <a:ext cx="3487043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2CE4F9B-F120-9485-BBDF-973419375201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F459459-4EF0-EF30-B54A-94A4784D9027}"/>
              </a:ext>
            </a:extLst>
          </p:cNvPr>
          <p:cNvSpPr txBox="1"/>
          <p:nvPr/>
        </p:nvSpPr>
        <p:spPr>
          <a:xfrm>
            <a:off x="1028699" y="6523991"/>
            <a:ext cx="9751944" cy="1254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en-US" altLang="ko-KR" dirty="0"/>
              <a:t>Crontab </a:t>
            </a:r>
            <a:r>
              <a:rPr lang="ko-KR" altLang="en-US" dirty="0"/>
              <a:t>활용</a:t>
            </a:r>
            <a:r>
              <a:rPr lang="en-US" altLang="ko-KR" dirty="0">
                <a:latin typeface="+mn-ea"/>
              </a:rPr>
              <a:t>	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주기적인 작업 자동화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캐시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서비스 재시작</a:t>
            </a:r>
            <a:r>
              <a:rPr lang="en-US" altLang="ko-KR" dirty="0">
                <a:latin typeface="+mn-ea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예시 명령어</a:t>
            </a:r>
            <a:r>
              <a:rPr lang="en-US" altLang="ko-KR" dirty="0">
                <a:latin typeface="+mn-ea"/>
              </a:rPr>
              <a:t>:crontab -e0 3 * * * /</a:t>
            </a:r>
            <a:r>
              <a:rPr lang="en-US" altLang="ko-KR" dirty="0" err="1">
                <a:latin typeface="+mn-ea"/>
              </a:rPr>
              <a:t>usr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sbin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cron.daily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시스템 유지보수 자동화 및 안정성 확보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A502B5A-A126-203E-6E4E-9E1F2016A047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자동화 및 스케줄링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272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2B3A-853A-AFF8-051C-9E54328C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528B44-8DEB-DAC3-1AA6-58D758F8A84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DC6A60-733C-CD14-B0F9-DF77355368C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4F5DD-C71E-42DD-A8DB-FDA6621F32E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546060-5B40-1713-216C-FA7337CADEC0}"/>
              </a:ext>
            </a:extLst>
          </p:cNvPr>
          <p:cNvSpPr txBox="1"/>
          <p:nvPr/>
        </p:nvSpPr>
        <p:spPr>
          <a:xfrm>
            <a:off x="2057400" y="2904752"/>
            <a:ext cx="6730975" cy="254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수집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system_info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운영체제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Linux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아키텍처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64bit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CPU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개수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2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크기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3.78GB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사용량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19.02GB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11.85GB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사용률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65.7%)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lo, ens33 (loopback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물리적 인터페이스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285750" indent="-285750" algn="l">
              <a:lnSpc>
                <a:spcPts val="252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 시스템 유형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ext4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7DEEED-D5B6-6F48-3BF1-499E76D697D5}"/>
              </a:ext>
            </a:extLst>
          </p:cNvPr>
          <p:cNvSpPr txBox="1"/>
          <p:nvPr/>
        </p:nvSpPr>
        <p:spPr>
          <a:xfrm>
            <a:off x="11811000" y="2651575"/>
            <a:ext cx="3315132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system_info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os</a:t>
            </a:r>
            <a:r>
              <a:rPr lang="en-US" altLang="ko-KR" dirty="0"/>
              <a:t>": "Linux",</a:t>
            </a:r>
          </a:p>
          <a:p>
            <a:r>
              <a:rPr lang="en-US" altLang="ko-KR" dirty="0"/>
              <a:t>        "architecture": "64bit",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cpu_count</a:t>
            </a:r>
            <a:r>
              <a:rPr lang="en-US" altLang="ko-KR" dirty="0"/>
              <a:t>": 2,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memory_total_gb</a:t>
            </a:r>
            <a:r>
              <a:rPr lang="en-US" altLang="ko-KR" dirty="0"/>
              <a:t>": 3.78,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disk_usage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total_gb</a:t>
            </a:r>
            <a:r>
              <a:rPr lang="en-US" altLang="ko-KR" dirty="0"/>
              <a:t>": 19.02,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used_gb</a:t>
            </a:r>
            <a:r>
              <a:rPr lang="en-US" altLang="ko-KR" dirty="0"/>
              <a:t>": 11.85,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free_gb</a:t>
            </a:r>
            <a:r>
              <a:rPr lang="en-US" altLang="ko-KR" dirty="0"/>
              <a:t>": 6.19,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usage_percent</a:t>
            </a:r>
            <a:r>
              <a:rPr lang="en-US" altLang="ko-KR" dirty="0"/>
              <a:t>": 65.7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network_interfaces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"lo",</a:t>
            </a:r>
          </a:p>
          <a:p>
            <a:r>
              <a:rPr lang="en-US" altLang="ko-KR" dirty="0"/>
              <a:t>            "ens33"</a:t>
            </a:r>
          </a:p>
          <a:p>
            <a:r>
              <a:rPr lang="en-US" altLang="ko-KR" dirty="0"/>
              <a:t>        ],</a:t>
            </a:r>
          </a:p>
          <a:p>
            <a:r>
              <a:rPr lang="en-US" altLang="ko-KR" dirty="0"/>
              <a:t>        "filesystem": {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root_partition</a:t>
            </a:r>
            <a:r>
              <a:rPr lang="en-US" altLang="ko-KR" dirty="0"/>
              <a:t>": "/",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filesystem_type</a:t>
            </a:r>
            <a:r>
              <a:rPr lang="en-US" altLang="ko-KR" dirty="0"/>
              <a:t>": "ext4"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EE95D-558A-DA71-ACBB-4A340E3AD283}"/>
              </a:ext>
            </a:extLst>
          </p:cNvPr>
          <p:cNvSpPr txBox="1"/>
          <p:nvPr/>
        </p:nvSpPr>
        <p:spPr>
          <a:xfrm>
            <a:off x="1905000" y="6074176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시스템 정보 수집 및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운영체제</a:t>
            </a:r>
            <a:r>
              <a:rPr lang="en-US" altLang="ko-KR" dirty="0"/>
              <a:t>, 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상태 자동 확인</a:t>
            </a:r>
          </a:p>
        </p:txBody>
      </p:sp>
    </p:spTree>
    <p:extLst>
      <p:ext uri="{BB962C8B-B14F-4D97-AF65-F5344CB8AC3E}">
        <p14:creationId xmlns:p14="http://schemas.microsoft.com/office/powerpoint/2010/main" val="2937083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D474-D1B0-5F01-525D-214682765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DF061E-751A-16A2-4B31-4ADB2C2B030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F53CA0-6AB1-BAD0-538C-4B3C18DF5B0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DE66CD-AE1C-41C1-A6D0-70FA0B6810C0}"/>
              </a:ext>
            </a:extLst>
          </p:cNvPr>
          <p:cNvSpPr txBox="1"/>
          <p:nvPr/>
        </p:nvSpPr>
        <p:spPr>
          <a:xfrm>
            <a:off x="10972802" y="424576"/>
            <a:ext cx="5029200" cy="978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optimizer_settings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priority_processes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"python",</a:t>
            </a:r>
          </a:p>
          <a:p>
            <a:r>
              <a:rPr lang="en-US" altLang="ko-KR" dirty="0"/>
              <a:t>                "chrome"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max_cache_size_mb</a:t>
            </a:r>
            <a:r>
              <a:rPr lang="en-US" altLang="ko-KR" dirty="0"/>
              <a:t>": 1024,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low_memory_threshold_percent</a:t>
            </a:r>
            <a:r>
              <a:rPr lang="en-US" altLang="ko-KR" dirty="0"/>
              <a:t>": 20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monitor_paths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"/",</a:t>
            </a:r>
          </a:p>
          <a:p>
            <a:r>
              <a:rPr lang="en-US" altLang="ko-KR" dirty="0"/>
              <a:t>                "/home"</a:t>
            </a:r>
          </a:p>
          <a:p>
            <a:r>
              <a:rPr lang="en-US" altLang="ko-KR" dirty="0"/>
              <a:t>            ],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80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true,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100,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prioritize_services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    "http",</a:t>
            </a:r>
          </a:p>
          <a:p>
            <a:r>
              <a:rPr lang="en-US" altLang="ko-KR" dirty="0"/>
              <a:t>                "https"</a:t>
            </a:r>
          </a:p>
          <a:p>
            <a:r>
              <a:rPr lang="en-US" altLang="ko-KR" dirty="0"/>
              <a:t>            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battery_saving_mode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"enable": false,</a:t>
            </a:r>
          </a:p>
          <a:p>
            <a:r>
              <a:rPr lang="en-US" altLang="ko-KR" dirty="0"/>
              <a:t>            "</a:t>
            </a:r>
            <a:r>
              <a:rPr lang="en-US" altLang="ko-KR" dirty="0" err="1"/>
              <a:t>low_battery_threshold_percent</a:t>
            </a:r>
            <a:r>
              <a:rPr lang="en-US" altLang="ko-KR" dirty="0"/>
              <a:t>": 15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12</a:t>
            </a:r>
          </a:p>
          <a:p>
            <a:r>
              <a:rPr lang="en-US" altLang="ko-KR" dirty="0"/>
              <a:t>    }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7581-81AD-B9B3-FB2E-185E760A0AD3}"/>
              </a:ext>
            </a:extLst>
          </p:cNvPr>
          <p:cNvSpPr txBox="1"/>
          <p:nvPr/>
        </p:nvSpPr>
        <p:spPr>
          <a:xfrm>
            <a:off x="1981200" y="2705100"/>
            <a:ext cx="754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2️⃣ </a:t>
            </a:r>
            <a:r>
              <a:rPr lang="ko-KR" altLang="en-US" dirty="0"/>
              <a:t>최적화 설정 </a:t>
            </a:r>
            <a:r>
              <a:rPr lang="en-US" altLang="ko-KR" dirty="0"/>
              <a:t>(</a:t>
            </a:r>
            <a:r>
              <a:rPr lang="en-US" altLang="ko-KR" dirty="0" err="1"/>
              <a:t>optimizer_settings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 </a:t>
            </a:r>
            <a:r>
              <a:rPr lang="ko-KR" altLang="en-US" dirty="0"/>
              <a:t>최적화</a:t>
            </a:r>
            <a:r>
              <a:rPr lang="en-US" altLang="ko-KR" dirty="0"/>
              <a:t>: python, chrome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메모리 최적화</a:t>
            </a:r>
            <a:r>
              <a:rPr lang="en-US" altLang="ko-KR" dirty="0"/>
              <a:t>: </a:t>
            </a:r>
            <a:r>
              <a:rPr lang="ko-KR" altLang="en-US" dirty="0"/>
              <a:t>최대 캐시 </a:t>
            </a:r>
            <a:r>
              <a:rPr lang="en-US" altLang="ko-KR" dirty="0"/>
              <a:t>1024MB, </a:t>
            </a:r>
            <a:r>
              <a:rPr lang="ko-KR" altLang="en-US" dirty="0"/>
              <a:t>메모리 </a:t>
            </a:r>
            <a:r>
              <a:rPr lang="en-US" altLang="ko-KR" dirty="0"/>
              <a:t>20% </a:t>
            </a:r>
            <a:r>
              <a:rPr lang="ko-KR" altLang="en-US" dirty="0"/>
              <a:t>이하 시 최적화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디스크 최적화</a:t>
            </a:r>
            <a:r>
              <a:rPr lang="en-US" altLang="ko-KR" dirty="0"/>
              <a:t>: /, /home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사용률 </a:t>
            </a:r>
            <a:r>
              <a:rPr lang="en-US" altLang="ko-KR" dirty="0"/>
              <a:t>80% </a:t>
            </a:r>
            <a:r>
              <a:rPr lang="ko-KR" altLang="en-US" dirty="0"/>
              <a:t>초과 시 정리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네트워크 최적화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100Mbps </a:t>
            </a:r>
            <a:r>
              <a:rPr lang="ko-KR" altLang="en-US" dirty="0"/>
              <a:t>제한</a:t>
            </a:r>
            <a:r>
              <a:rPr lang="en-US" altLang="ko-KR" dirty="0"/>
              <a:t>, HTTP/HTTPS </a:t>
            </a:r>
            <a:r>
              <a:rPr lang="ko-KR" altLang="en-US" dirty="0"/>
              <a:t>우선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배터리 절약 모드</a:t>
            </a:r>
            <a:r>
              <a:rPr lang="en-US" altLang="ko-KR" dirty="0"/>
              <a:t>: </a:t>
            </a:r>
            <a:r>
              <a:rPr lang="ko-KR" altLang="en-US" dirty="0"/>
              <a:t>비활성화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최적화 주기</a:t>
            </a:r>
            <a:r>
              <a:rPr lang="en-US" altLang="ko-KR" dirty="0"/>
              <a:t>: 12</a:t>
            </a:r>
            <a:r>
              <a:rPr lang="ko-KR" altLang="en-US" dirty="0"/>
              <a:t>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54BFA-0871-8F5C-31C3-1A42AA53782C}"/>
              </a:ext>
            </a:extLst>
          </p:cNvPr>
          <p:cNvSpPr txBox="1"/>
          <p:nvPr/>
        </p:nvSpPr>
        <p:spPr>
          <a:xfrm>
            <a:off x="1981200" y="5738467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✅ 자동 최적화 설정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네트워크 최적화 정책 적용 가능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0E0068F-8CC5-19B7-6BDA-848E10BAC2F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9170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ED0D4-F62F-2347-B6EF-DFE601BE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4C7373-73D9-9880-6EA5-52F3AA1D912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411679-2384-5843-93A5-223882D371B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FF7881-8EB4-D6DF-B484-3E9962436A0C}"/>
              </a:ext>
            </a:extLst>
          </p:cNvPr>
          <p:cNvSpPr txBox="1"/>
          <p:nvPr/>
        </p:nvSpPr>
        <p:spPr>
          <a:xfrm>
            <a:off x="5562600" y="2322575"/>
            <a:ext cx="5029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restore_settings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auto_backup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backup_interval_hours</a:t>
            </a:r>
            <a:r>
              <a:rPr lang="en-US" altLang="ko-KR" dirty="0"/>
              <a:t>": 24,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backup_location</a:t>
            </a:r>
            <a:r>
              <a:rPr lang="en-US" altLang="ko-KR" dirty="0"/>
              <a:t>": "/home/user/backups",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backup_format</a:t>
            </a:r>
            <a:r>
              <a:rPr lang="en-US" altLang="ko-KR" dirty="0"/>
              <a:t>": "zip",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restore_cycle_days</a:t>
            </a:r>
            <a:r>
              <a:rPr lang="en-US" altLang="ko-KR" dirty="0"/>
              <a:t>": 7,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restore_points</a:t>
            </a:r>
            <a:r>
              <a:rPr lang="en-US" altLang="ko-KR" dirty="0"/>
              <a:t>": 5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730BF-F397-AC85-DE28-2DF14D618987}"/>
              </a:ext>
            </a:extLst>
          </p:cNvPr>
          <p:cNvSpPr txBox="1"/>
          <p:nvPr/>
        </p:nvSpPr>
        <p:spPr>
          <a:xfrm>
            <a:off x="1124566" y="2426163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3️⃣ </a:t>
            </a:r>
            <a:r>
              <a:rPr lang="ko-KR" altLang="en-US" dirty="0"/>
              <a:t>백업 및 복원 설정 </a:t>
            </a:r>
            <a:r>
              <a:rPr lang="en-US" altLang="ko-KR" dirty="0"/>
              <a:t>(</a:t>
            </a:r>
            <a:r>
              <a:rPr lang="en-US" altLang="ko-KR" dirty="0" err="1"/>
              <a:t>restore_settings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자동 백업 활성화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주기</a:t>
            </a:r>
            <a:r>
              <a:rPr lang="en-US" altLang="ko-KR" dirty="0"/>
              <a:t>: 24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경로</a:t>
            </a:r>
            <a:r>
              <a:rPr lang="en-US" altLang="ko-KR" dirty="0"/>
              <a:t>: /home/user/backups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포맷</a:t>
            </a:r>
            <a:r>
              <a:rPr lang="en-US" altLang="ko-KR" dirty="0"/>
              <a:t>: ZIP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복원 주기</a:t>
            </a:r>
            <a:r>
              <a:rPr lang="en-US" altLang="ko-KR" dirty="0"/>
              <a:t>: 7</a:t>
            </a:r>
            <a:r>
              <a:rPr lang="ko-KR" altLang="en-US" dirty="0"/>
              <a:t>일마다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최대 복원 지점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04FF5-DD48-BCB6-6002-9BAAD713C1A4}"/>
              </a:ext>
            </a:extLst>
          </p:cNvPr>
          <p:cNvSpPr txBox="1"/>
          <p:nvPr/>
        </p:nvSpPr>
        <p:spPr>
          <a:xfrm>
            <a:off x="5562600" y="4919152"/>
            <a:ext cx="5029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log_management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log_level</a:t>
            </a:r>
            <a:r>
              <a:rPr lang="en-US" altLang="ko-KR" dirty="0"/>
              <a:t>": "INFO",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log_file_path</a:t>
            </a:r>
            <a:r>
              <a:rPr lang="en-US" altLang="ko-KR" dirty="0"/>
              <a:t>": "logs/system.log",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max_log_size_mb</a:t>
            </a:r>
            <a:r>
              <a:rPr lang="en-US" altLang="ko-KR" dirty="0"/>
              <a:t>": 50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8C8C6-300F-7073-1851-21D92337653F}"/>
              </a:ext>
            </a:extLst>
          </p:cNvPr>
          <p:cNvSpPr txBox="1"/>
          <p:nvPr/>
        </p:nvSpPr>
        <p:spPr>
          <a:xfrm>
            <a:off x="1028700" y="5367848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4️⃣ </a:t>
            </a:r>
            <a:r>
              <a:rPr lang="ko-KR" altLang="en-US" dirty="0"/>
              <a:t>로그 관리 </a:t>
            </a:r>
            <a:r>
              <a:rPr lang="en-US" altLang="ko-KR" dirty="0"/>
              <a:t>(</a:t>
            </a:r>
            <a:r>
              <a:rPr lang="en-US" altLang="ko-KR" dirty="0" err="1"/>
              <a:t>log_management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로그 저장 위치</a:t>
            </a:r>
            <a:r>
              <a:rPr lang="en-US" altLang="ko-KR" dirty="0"/>
              <a:t>: logs/system.log</a:t>
            </a:r>
          </a:p>
          <a:p>
            <a:r>
              <a:rPr lang="ko-KR" altLang="en-US" dirty="0"/>
              <a:t>최대 로그 크기</a:t>
            </a:r>
            <a:r>
              <a:rPr lang="en-US" altLang="ko-KR" dirty="0"/>
              <a:t>: 50MB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D7D4E-5A41-C878-6F87-B716364F40B7}"/>
              </a:ext>
            </a:extLst>
          </p:cNvPr>
          <p:cNvSpPr txBox="1"/>
          <p:nvPr/>
        </p:nvSpPr>
        <p:spPr>
          <a:xfrm>
            <a:off x="1028700" y="7502760"/>
            <a:ext cx="64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5️⃣ </a:t>
            </a:r>
            <a:r>
              <a:rPr lang="ko-KR" altLang="en-US" dirty="0"/>
              <a:t>알림 설정 </a:t>
            </a:r>
            <a:r>
              <a:rPr lang="en-US" altLang="ko-KR" dirty="0"/>
              <a:t>(</a:t>
            </a:r>
            <a:r>
              <a:rPr lang="en-US" altLang="ko-KR" dirty="0" err="1"/>
              <a:t>notification_settings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작업 완료 및 실패 알림</a:t>
            </a:r>
            <a:r>
              <a:rPr lang="en-US" altLang="ko-KR" dirty="0"/>
              <a:t>: </a:t>
            </a:r>
            <a:r>
              <a:rPr lang="ko-KR" altLang="en-US" dirty="0"/>
              <a:t>활성화</a:t>
            </a:r>
            <a:endParaRPr lang="en-US" altLang="ko-KR" dirty="0"/>
          </a:p>
          <a:p>
            <a:r>
              <a:rPr lang="ko-KR" altLang="en-US" dirty="0"/>
              <a:t>알림 방법</a:t>
            </a:r>
            <a:r>
              <a:rPr lang="en-US" altLang="ko-KR" dirty="0"/>
              <a:t>: </a:t>
            </a:r>
            <a:r>
              <a:rPr lang="ko-KR" altLang="en-US" dirty="0"/>
              <a:t>이메일 </a:t>
            </a:r>
            <a:r>
              <a:rPr lang="en-US" altLang="ko-KR" dirty="0"/>
              <a:t>&amp; </a:t>
            </a:r>
            <a:r>
              <a:rPr lang="ko-KR" altLang="en-US" dirty="0"/>
              <a:t>데스크탑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179C-973A-C490-C20B-B64ABCE73843}"/>
              </a:ext>
            </a:extLst>
          </p:cNvPr>
          <p:cNvSpPr txBox="1"/>
          <p:nvPr/>
        </p:nvSpPr>
        <p:spPr>
          <a:xfrm>
            <a:off x="5552768" y="6966095"/>
            <a:ext cx="5029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notification_settings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"enable":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notify_on_completion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notify_on_failure</a:t>
            </a:r>
            <a:r>
              <a:rPr lang="en-US" altLang="ko-KR" dirty="0"/>
              <a:t>": true,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notification_method</a:t>
            </a:r>
            <a:r>
              <a:rPr lang="en-US" altLang="ko-KR" dirty="0"/>
              <a:t>": [</a:t>
            </a:r>
          </a:p>
          <a:p>
            <a:r>
              <a:rPr lang="en-US" altLang="ko-KR" dirty="0"/>
              <a:t>            "email",</a:t>
            </a:r>
          </a:p>
          <a:p>
            <a:r>
              <a:rPr lang="en-US" altLang="ko-KR" dirty="0"/>
              <a:t>            "desktop"</a:t>
            </a:r>
          </a:p>
          <a:p>
            <a:r>
              <a:rPr lang="en-US" altLang="ko-KR" dirty="0"/>
              <a:t>        ]</a:t>
            </a:r>
          </a:p>
          <a:p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5B17-B3AF-4B1D-BBD3-48662564E892}"/>
              </a:ext>
            </a:extLst>
          </p:cNvPr>
          <p:cNvSpPr txBox="1"/>
          <p:nvPr/>
        </p:nvSpPr>
        <p:spPr>
          <a:xfrm>
            <a:off x="11430000" y="2876572"/>
            <a:ext cx="3257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백업 및 복원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일정 시간마다 자동 백업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백업 파일 압축 저장 </a:t>
            </a:r>
            <a:r>
              <a:rPr lang="en-US" altLang="ko-KR" dirty="0"/>
              <a:t>(ZIP)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7</a:t>
            </a:r>
            <a:r>
              <a:rPr lang="ko-KR" altLang="en-US" dirty="0"/>
              <a:t>일 주기로 복원 설정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06DB0-60DC-3350-8BDB-624DA280B139}"/>
              </a:ext>
            </a:extLst>
          </p:cNvPr>
          <p:cNvSpPr txBox="1"/>
          <p:nvPr/>
        </p:nvSpPr>
        <p:spPr>
          <a:xfrm>
            <a:off x="11430000" y="5367848"/>
            <a:ext cx="5257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로그 관리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시스템 최적화 및 복원 과정 기록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로그 파일이 커지면 새로운 파일로 롤링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CEF58-7EC9-0A33-CA28-35B27A7939DD}"/>
              </a:ext>
            </a:extLst>
          </p:cNvPr>
          <p:cNvSpPr txBox="1"/>
          <p:nvPr/>
        </p:nvSpPr>
        <p:spPr>
          <a:xfrm>
            <a:off x="11430000" y="7935590"/>
            <a:ext cx="6700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dirty="0"/>
              <a:t>✅ 알림 기능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작업 완료 또는 오류 발생 시 이메일</a:t>
            </a:r>
            <a:r>
              <a:rPr lang="en-US" altLang="ko-KR" dirty="0"/>
              <a:t>/</a:t>
            </a:r>
            <a:r>
              <a:rPr lang="ko-KR" altLang="en-US" dirty="0"/>
              <a:t>데스크탑 알림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EBA094A-41E3-3930-2D85-1E8FF6F61A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분석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1️⃣ :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/>
              <a:t>✅</a:t>
            </a:r>
            <a:r>
              <a:rPr lang="en-US" altLang="ko-KR" sz="2000" dirty="0"/>
              <a:t>: </a:t>
            </a:r>
            <a:r>
              <a:rPr lang="ko-KR" altLang="en-US" sz="2000" dirty="0"/>
              <a:t>효과</a:t>
            </a:r>
            <a:r>
              <a:rPr lang="en-US" altLang="ko-KR" sz="2000" dirty="0"/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1339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71FEC-5F62-22FD-427E-316C3C32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DDD560-7EF6-8090-61A5-1FE2FEBCE1F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4FCBDB-F9A7-7A9B-7947-F1EB25661E4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Settings.json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207A64-F83B-8C25-5BB5-4EC7FEB5D67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GPT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 확장 아이디어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21C5FED-2A32-D5AD-06D9-18297DC5CD20}"/>
              </a:ext>
            </a:extLst>
          </p:cNvPr>
          <p:cNvSpPr txBox="1"/>
          <p:nvPr/>
        </p:nvSpPr>
        <p:spPr>
          <a:xfrm>
            <a:off x="2286000" y="2781300"/>
            <a:ext cx="8534400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최적화 자동 실행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조건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메모리 부족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에서 자동 최적화 실행하도록 설정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정리 기능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/home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내 불필요한 캐시 파일 자동 삭제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GUI </a:t>
            </a: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파일을 직접 수정하는 대신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간단한 웹 또는 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인터페이스 제공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복원 스크립트 추가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자동으로 최신 백업을 복원하는 기능 구현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42900" indent="-342900" algn="l">
              <a:lnSpc>
                <a:spcPts val="252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트래픽 모니터링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252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사용량을 실시간으로 모니터링하여 자동 최적화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64466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A6D8B-AE63-E424-8234-7E8F4E79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83BA-8906-9770-39E0-C21B53BB288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80FEF7B-1BAE-AA2B-9894-40E3E9E3C740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1FEE9C-977F-880B-42B0-52FF38348B9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내용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91B7F3-2199-0F93-CA6D-1213D434F0A8}"/>
              </a:ext>
            </a:extLst>
          </p:cNvPr>
          <p:cNvSpPr txBox="1"/>
          <p:nvPr/>
        </p:nvSpPr>
        <p:spPr>
          <a:xfrm>
            <a:off x="1028700" y="3578304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settings.json</a:t>
            </a:r>
            <a:r>
              <a:rPr lang="en-US" altLang="ko-KR" dirty="0"/>
              <a:t> </a:t>
            </a:r>
            <a:r>
              <a:rPr lang="ko-KR" altLang="en-US" dirty="0"/>
              <a:t>파일을 로드하고 </a:t>
            </a:r>
            <a:r>
              <a:rPr lang="en-US" altLang="ko-KR" dirty="0"/>
              <a:t>JSON </a:t>
            </a:r>
            <a:r>
              <a:rPr lang="ko-KR" altLang="en-US" dirty="0"/>
              <a:t>형식을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활용해 설정 값의 유효성을 검사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설정값이</a:t>
            </a:r>
            <a:r>
              <a:rPr lang="ko-KR" altLang="en-US" dirty="0"/>
              <a:t> 올바르지 않으면 예외 발생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__main__ </a:t>
            </a:r>
            <a:r>
              <a:rPr lang="ko-KR" altLang="en-US" dirty="0"/>
              <a:t>실행 시 설정 파일을 테스트 </a:t>
            </a:r>
            <a:r>
              <a:rPr lang="ko-KR" altLang="en-US" dirty="0" err="1"/>
              <a:t>로드하여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AE6EAD9-D4DA-03DB-5692-A7C0CEF88BE4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파일의 주요 기능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E179E0E-7895-72C8-7EA3-D5BB9A3F0CAF}"/>
              </a:ext>
            </a:extLst>
          </p:cNvPr>
          <p:cNvSpPr txBox="1"/>
          <p:nvPr/>
        </p:nvSpPr>
        <p:spPr>
          <a:xfrm>
            <a:off x="1028700" y="5313402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/>
              <a:t>JSON Schema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2DF155B2-CD65-E5E6-B13A-7CE5E46FCCA8}"/>
              </a:ext>
            </a:extLst>
          </p:cNvPr>
          <p:cNvSpPr txBox="1"/>
          <p:nvPr/>
        </p:nvSpPr>
        <p:spPr>
          <a:xfrm>
            <a:off x="1028700" y="590550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데이터의 구조와 제약 조건을 정의하는 표준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데이터가 특정 형식과 규칙을 준수하는지 검증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5184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A3B32-1223-7998-B52A-7733E0CC8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C1CC6-6533-E907-CC4F-074BA59B7B4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D7B597-AF5A-3E4C-5300-418129F7E84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98CF73-2FDE-59AD-16DC-2EDD2CBBB09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37A6B1-0E8C-8149-CDF5-41B085A55CD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Json 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읽기위함</a:t>
            </a:r>
            <a:endParaRPr lang="en-US" altLang="ko-KR" dirty="0"/>
          </a:p>
          <a:p>
            <a:r>
              <a:rPr lang="en-US" altLang="ko-KR" dirty="0" err="1"/>
              <a:t>Jsonschema</a:t>
            </a:r>
            <a:r>
              <a:rPr lang="en-US" altLang="ko-KR" dirty="0"/>
              <a:t>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데이터를 사전 정의된 스키마에 맞게 검증하기 위함</a:t>
            </a:r>
            <a:endParaRPr lang="en-US" altLang="ko-KR" dirty="0"/>
          </a:p>
          <a:p>
            <a:r>
              <a:rPr lang="en-US" altLang="ko-KR" dirty="0"/>
              <a:t>Validate : </a:t>
            </a:r>
            <a:r>
              <a:rPr lang="ko-KR" altLang="en-US" dirty="0"/>
              <a:t>특정 객체 검증을 위함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C82BF6-A4D0-55C6-0DC7-A033D67AFBB9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146C7-1B2C-B15E-FC56-5CB89BD09827}"/>
              </a:ext>
            </a:extLst>
          </p:cNvPr>
          <p:cNvSpPr txBox="1"/>
          <p:nvPr/>
        </p:nvSpPr>
        <p:spPr>
          <a:xfrm>
            <a:off x="9144000" y="803850"/>
            <a:ext cx="7582332" cy="86792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jsonschema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jsonschema</a:t>
            </a:r>
            <a:r>
              <a:rPr lang="en-US" altLang="ko-KR" dirty="0"/>
              <a:t> import validate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pathlib</a:t>
            </a:r>
            <a:r>
              <a:rPr lang="en-US" altLang="ko-KR" dirty="0"/>
              <a:t> import Path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설정 파일 경로</a:t>
            </a:r>
          </a:p>
          <a:p>
            <a:r>
              <a:rPr lang="en-US" altLang="ko-KR" dirty="0"/>
              <a:t>CONFIG_PATH = Path("</a:t>
            </a:r>
            <a:r>
              <a:rPr lang="en-US" altLang="ko-KR" dirty="0" err="1"/>
              <a:t>settings.json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# JSON Schema </a:t>
            </a:r>
            <a:r>
              <a:rPr lang="ko-KR" altLang="en-US" dirty="0"/>
              <a:t>정의</a:t>
            </a:r>
          </a:p>
          <a:p>
            <a:r>
              <a:rPr lang="en-US" altLang="ko-KR" dirty="0"/>
              <a:t>CONFIG_SCHEMA = {</a:t>
            </a:r>
          </a:p>
          <a:p>
            <a:r>
              <a:rPr lang="en-US" altLang="ko-KR" dirty="0"/>
              <a:t>    "type": "object",</a:t>
            </a:r>
          </a:p>
          <a:p>
            <a:r>
              <a:rPr lang="en-US" altLang="ko-KR" dirty="0"/>
              <a:t>    "properties": {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": {"type": "number", "minimum": 1},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cpu_optimization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": {"type": "array", "items": {"type": "string"}}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BDF2CA9-E249-6C97-B3EE-D763916C0E8B}"/>
              </a:ext>
            </a:extLst>
          </p:cNvPr>
          <p:cNvSpPr txBox="1"/>
          <p:nvPr/>
        </p:nvSpPr>
        <p:spPr>
          <a:xfrm>
            <a:off x="1004119" y="5199903"/>
            <a:ext cx="7250222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optimization_cycle_hours</a:t>
            </a:r>
            <a:r>
              <a:rPr lang="en-US" altLang="ko-KR" dirty="0"/>
              <a:t>: </a:t>
            </a:r>
            <a:r>
              <a:rPr lang="ko-KR" altLang="en-US" dirty="0"/>
              <a:t>숫자 타입이며</a:t>
            </a:r>
            <a:r>
              <a:rPr lang="en-US" altLang="ko-KR" dirty="0"/>
              <a:t>, </a:t>
            </a:r>
            <a:r>
              <a:rPr lang="ko-KR" altLang="en-US" dirty="0"/>
              <a:t>최소값이 </a:t>
            </a:r>
            <a:r>
              <a:rPr lang="en-US" altLang="ko-KR" dirty="0"/>
              <a:t>1 </a:t>
            </a:r>
            <a:r>
              <a:rPr lang="ko-KR" altLang="en-US" dirty="0"/>
              <a:t>이상이어야 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high_priority_processes</a:t>
            </a:r>
            <a:r>
              <a:rPr lang="en-US" altLang="ko-KR" dirty="0"/>
              <a:t> (</a:t>
            </a:r>
            <a:r>
              <a:rPr lang="ko-KR" altLang="en-US" dirty="0"/>
              <a:t>문자열 리스트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객체이며</a:t>
            </a:r>
            <a:r>
              <a:rPr lang="en-US" altLang="ko-KR" dirty="0"/>
              <a:t>, enable 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 err="1"/>
              <a:t>min_free_memory_percent</a:t>
            </a:r>
            <a:r>
              <a:rPr lang="en-US" altLang="ko-KR" dirty="0"/>
              <a:t> (1~100 </a:t>
            </a:r>
            <a:r>
              <a:rPr lang="ko-KR" altLang="en-US" dirty="0"/>
              <a:t>범위의 숫자</a:t>
            </a:r>
            <a:r>
              <a:rPr lang="en-US" altLang="ko-KR" dirty="0"/>
              <a:t>) </a:t>
            </a:r>
            <a:r>
              <a:rPr lang="ko-KR" altLang="en-US" dirty="0"/>
              <a:t>속성을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cpu_optimization</a:t>
            </a:r>
            <a:r>
              <a:rPr lang="ko-KR" altLang="en-US" dirty="0"/>
              <a:t>와 </a:t>
            </a:r>
            <a:r>
              <a:rPr lang="en-US" altLang="ko-KR" dirty="0" err="1"/>
              <a:t>memory_optimization</a:t>
            </a:r>
            <a:r>
              <a:rPr lang="en-US" altLang="ko-KR" dirty="0"/>
              <a:t> </a:t>
            </a:r>
            <a:r>
              <a:rPr lang="ko-KR" altLang="en-US" dirty="0"/>
              <a:t>모두 </a:t>
            </a:r>
            <a:r>
              <a:rPr lang="en-US" altLang="ko-KR" dirty="0"/>
              <a:t>enable</a:t>
            </a:r>
            <a:r>
              <a:rPr lang="ko-KR" altLang="en-US" dirty="0"/>
              <a:t>과 각각의 하위 설정이 필수 속성으로 지정되어 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F40D-5E78-80DA-0F64-7361417D17AC}"/>
              </a:ext>
            </a:extLst>
          </p:cNvPr>
          <p:cNvSpPr txBox="1"/>
          <p:nvPr/>
        </p:nvSpPr>
        <p:spPr>
          <a:xfrm>
            <a:off x="1004119" y="4697828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속성의 유효성 조건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047376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7C-19B9-4BB0-5EC1-8F08AF82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4EC666-7348-F5C6-C181-C75C641F5B8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B33FE66-440E-06B5-2FC3-8E11431A914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50756A1-EA6B-F5D3-82B0-3D480740943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308D95-F16B-E983-A765-3215E776BB4F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디스크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특정 비율</a:t>
            </a:r>
            <a:r>
              <a:rPr lang="en-US" altLang="ko-KR" dirty="0"/>
              <a:t>(%) </a:t>
            </a:r>
            <a:r>
              <a:rPr lang="ko-KR" altLang="en-US" dirty="0"/>
              <a:t>이상으로 저장 공간이 차 있을 경우 정리를 수행하도록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E6AF0A-0128-98A5-BFF7-E2E32BC99792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Disk_optimization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BABCD-4F44-F5E7-D550-FE151B04B956}"/>
              </a:ext>
            </a:extLst>
          </p:cNvPr>
          <p:cNvSpPr txBox="1"/>
          <p:nvPr/>
        </p:nvSpPr>
        <p:spPr>
          <a:xfrm>
            <a:off x="9144000" y="1479894"/>
            <a:ext cx="7582332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en-US" altLang="ko-KR" dirty="0" err="1"/>
              <a:t>disk_optimization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": {"type": "number", "minimum": 1, "maximum": 100}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cleanup_threshold_percent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},</a:t>
            </a:r>
          </a:p>
          <a:p>
            <a:r>
              <a:rPr lang="en-US" altLang="ko-KR" dirty="0"/>
              <a:t>       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": {</a:t>
            </a:r>
          </a:p>
          <a:p>
            <a:r>
              <a:rPr lang="en-US" altLang="ko-KR" dirty="0"/>
              <a:t>            "type": "object",</a:t>
            </a:r>
          </a:p>
          <a:p>
            <a:r>
              <a:rPr lang="en-US" altLang="ko-KR" dirty="0"/>
              <a:t>            "properties": {</a:t>
            </a:r>
          </a:p>
          <a:p>
            <a:r>
              <a:rPr lang="en-US" altLang="ko-KR" dirty="0"/>
              <a:t>                "enable": {"type": "</a:t>
            </a:r>
            <a:r>
              <a:rPr lang="en-US" altLang="ko-KR" dirty="0" err="1"/>
              <a:t>boolean</a:t>
            </a:r>
            <a:r>
              <a:rPr lang="en-US" altLang="ko-KR" dirty="0"/>
              <a:t>"},</a:t>
            </a:r>
          </a:p>
          <a:p>
            <a:r>
              <a:rPr lang="en-US" altLang="ko-KR" dirty="0"/>
              <a:t>               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": {"type": "number", "minimum": 1}</a:t>
            </a:r>
          </a:p>
          <a:p>
            <a:r>
              <a:rPr lang="en-US" altLang="ko-KR" dirty="0"/>
              <a:t>            },</a:t>
            </a:r>
          </a:p>
          <a:p>
            <a:r>
              <a:rPr lang="en-US" altLang="ko-KR" dirty="0"/>
              <a:t>            "required": ["enable", "</a:t>
            </a:r>
            <a:r>
              <a:rPr lang="en-US" altLang="ko-KR" dirty="0" err="1"/>
              <a:t>bandwidth_limit_mbps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},</a:t>
            </a:r>
          </a:p>
          <a:p>
            <a:r>
              <a:rPr lang="en-US" altLang="ko-KR" dirty="0"/>
              <a:t>    "required": ["</a:t>
            </a:r>
            <a:r>
              <a:rPr lang="en-US" altLang="ko-KR" dirty="0" err="1"/>
              <a:t>optimization_cycle_hours</a:t>
            </a:r>
            <a:r>
              <a:rPr lang="en-US" altLang="ko-KR" dirty="0"/>
              <a:t>", "</a:t>
            </a:r>
            <a:r>
              <a:rPr lang="en-US" altLang="ko-KR" dirty="0" err="1"/>
              <a:t>cpu_optimization</a:t>
            </a:r>
            <a:r>
              <a:rPr lang="en-US" altLang="ko-KR" dirty="0"/>
              <a:t>", "</a:t>
            </a:r>
            <a:r>
              <a:rPr lang="en-US" altLang="ko-KR" dirty="0" err="1"/>
              <a:t>memory_optimization</a:t>
            </a:r>
            <a:r>
              <a:rPr lang="en-US" altLang="ko-KR" dirty="0"/>
              <a:t>", "</a:t>
            </a:r>
            <a:r>
              <a:rPr lang="en-US" altLang="ko-KR" dirty="0" err="1"/>
              <a:t>disk_optimization</a:t>
            </a:r>
            <a:r>
              <a:rPr lang="en-US" altLang="ko-KR" dirty="0"/>
              <a:t>", "</a:t>
            </a:r>
            <a:r>
              <a:rPr lang="en-US" altLang="ko-KR" dirty="0" err="1"/>
              <a:t>network_optimization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3BDA62C-6079-23E1-340A-6F20AC521B69}"/>
              </a:ext>
            </a:extLst>
          </p:cNvPr>
          <p:cNvSpPr txBox="1"/>
          <p:nvPr/>
        </p:nvSpPr>
        <p:spPr>
          <a:xfrm>
            <a:off x="1028700" y="4920980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설정은 네트워크 최적화를 수행할지를 결정하며</a:t>
            </a:r>
            <a:r>
              <a:rPr lang="en-US" altLang="ko-KR" dirty="0"/>
              <a:t>, </a:t>
            </a:r>
            <a:r>
              <a:rPr lang="ko-KR" altLang="en-US" dirty="0"/>
              <a:t>네트워크 대역폭을 특정 </a:t>
            </a:r>
            <a:r>
              <a:rPr lang="en-US" altLang="ko-KR" dirty="0"/>
              <a:t>Mbps </a:t>
            </a:r>
            <a:r>
              <a:rPr lang="ko-KR" altLang="en-US" dirty="0"/>
              <a:t>이하로 제한할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04644-C3A7-10BE-B964-79164DE4D46E}"/>
              </a:ext>
            </a:extLst>
          </p:cNvPr>
          <p:cNvSpPr txBox="1"/>
          <p:nvPr/>
        </p:nvSpPr>
        <p:spPr>
          <a:xfrm>
            <a:off x="1028700" y="4418905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network_optimization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네트워크 최적화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B1DEF77-6843-0006-4554-2190BC59F3C5}"/>
              </a:ext>
            </a:extLst>
          </p:cNvPr>
          <p:cNvSpPr txBox="1"/>
          <p:nvPr/>
        </p:nvSpPr>
        <p:spPr>
          <a:xfrm>
            <a:off x="979378" y="6356435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이 설정이 적용된 </a:t>
            </a:r>
            <a:r>
              <a:rPr lang="en-US" altLang="ko-KR" dirty="0"/>
              <a:t>JSON </a:t>
            </a:r>
            <a:r>
              <a:rPr lang="ko-KR" altLang="en-US" dirty="0"/>
              <a:t>파일에서 해당 필수 항목 중 하나라도 빠져 있다면</a:t>
            </a:r>
            <a:r>
              <a:rPr lang="en-US" altLang="ko-KR" dirty="0"/>
              <a:t>, </a:t>
            </a:r>
            <a:r>
              <a:rPr lang="en-US" altLang="ko-KR" dirty="0" err="1"/>
              <a:t>jsonschema</a:t>
            </a:r>
            <a:r>
              <a:rPr lang="ko-KR" altLang="en-US" dirty="0"/>
              <a:t>를 이용한 유효성 검사에서 오류가 발생한다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57DD9-5089-05C0-35DF-DEAC4E87D3C9}"/>
              </a:ext>
            </a:extLst>
          </p:cNvPr>
          <p:cNvSpPr txBox="1"/>
          <p:nvPr/>
        </p:nvSpPr>
        <p:spPr>
          <a:xfrm>
            <a:off x="979378" y="5854360"/>
            <a:ext cx="46863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맨 마지막줄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required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6160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F51B-A2C2-3D1A-1A45-E3F16952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BDBED-D698-4BC0-B735-26AAC59AA6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32C84F1-283C-B8CA-D801-E647063BC89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9372CA5-940B-3410-09CE-D5381C615D4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Settings.json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유효성 검사 파일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61D25BD-443B-61FA-148D-BD073E393787}"/>
              </a:ext>
            </a:extLst>
          </p:cNvPr>
          <p:cNvSpPr txBox="1"/>
          <p:nvPr/>
        </p:nvSpPr>
        <p:spPr>
          <a:xfrm>
            <a:off x="1028700" y="3578304"/>
            <a:ext cx="72502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코드에 주석대로 설정파일을 로드 후 유효성 검사를 실시함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설정 파일</a:t>
            </a:r>
            <a:r>
              <a:rPr lang="en-US" altLang="ko-KR" dirty="0"/>
              <a:t>(</a:t>
            </a:r>
            <a:r>
              <a:rPr lang="en-US" altLang="ko-KR" dirty="0" err="1"/>
              <a:t>settings.json</a:t>
            </a:r>
            <a:r>
              <a:rPr lang="en-US" altLang="ko-KR" dirty="0"/>
              <a:t>)</a:t>
            </a:r>
            <a:r>
              <a:rPr lang="ko-KR" altLang="en-US" dirty="0"/>
              <a:t>을 로드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JSON </a:t>
            </a:r>
            <a:r>
              <a:rPr lang="ko-KR" altLang="en-US" dirty="0"/>
              <a:t>파일의 형식이 </a:t>
            </a:r>
            <a:r>
              <a:rPr lang="ko-KR" altLang="en-US" dirty="0" err="1"/>
              <a:t>올바른지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jsonschema</a:t>
            </a:r>
            <a:r>
              <a:rPr lang="ko-KR" altLang="en-US" dirty="0"/>
              <a:t>를 사용해 설정 값이 스키마에 맞는지 검증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유효한 경우 설정 값을 반환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r>
              <a:rPr lang="ko-KR" altLang="en-US" dirty="0"/>
              <a:t>세부동작 순서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파일 존재 여부 확인</a:t>
            </a:r>
            <a:endParaRPr lang="en-US" altLang="ko-KR" dirty="0"/>
          </a:p>
          <a:p>
            <a:r>
              <a:rPr lang="en-US" altLang="ko-KR" dirty="0"/>
              <a:t>-&gt;JSON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설정 값 유효성 검사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유효한 설정 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3FF6A2-EF42-2CA9-208D-BC4725EA09F7}"/>
              </a:ext>
            </a:extLst>
          </p:cNvPr>
          <p:cNvSpPr txBox="1"/>
          <p:nvPr/>
        </p:nvSpPr>
        <p:spPr>
          <a:xfrm>
            <a:off x="1028700" y="3076229"/>
            <a:ext cx="40112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Load_settings</a:t>
            </a: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042A-62CA-B816-863A-E3453A099869}"/>
              </a:ext>
            </a:extLst>
          </p:cNvPr>
          <p:cNvSpPr txBox="1"/>
          <p:nvPr/>
        </p:nvSpPr>
        <p:spPr>
          <a:xfrm>
            <a:off x="9144000" y="2604343"/>
            <a:ext cx="7582332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load_settings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"""</a:t>
            </a:r>
            <a:r>
              <a:rPr lang="ko-KR" altLang="en-US" dirty="0"/>
              <a:t>설정 파일을 로드하고 유효성을 검사한 후 반환한다</a:t>
            </a:r>
            <a:r>
              <a:rPr lang="en-US" altLang="ko-KR" dirty="0"/>
              <a:t>."""</a:t>
            </a:r>
          </a:p>
          <a:p>
            <a:r>
              <a:rPr lang="en-US" altLang="ko-KR" dirty="0"/>
              <a:t>    if not </a:t>
            </a:r>
            <a:r>
              <a:rPr lang="en-US" altLang="ko-KR" dirty="0" err="1"/>
              <a:t>CONFIG_PATH.exists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FileNotFoundError</a:t>
            </a:r>
            <a:r>
              <a:rPr lang="en-US" altLang="ko-KR" dirty="0"/>
              <a:t>(f"</a:t>
            </a:r>
            <a:r>
              <a:rPr lang="ko-KR" altLang="en-US" dirty="0"/>
              <a:t>설정 파일 </a:t>
            </a:r>
            <a:r>
              <a:rPr lang="en-US" altLang="ko-KR" dirty="0"/>
              <a:t>{CONFIG_PATH}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</a:t>
            </a:r>
            <a:r>
              <a:rPr lang="en-US" altLang="ko-KR" dirty="0"/>
              <a:t>) </a:t>
            </a:r>
            <a:r>
              <a:rPr lang="ko-KR" altLang="en-US" dirty="0"/>
              <a:t>존재하지 않습니다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with </a:t>
            </a:r>
            <a:r>
              <a:rPr lang="en-US" altLang="ko-KR" dirty="0" err="1"/>
              <a:t>CONFIG_PATH.open</a:t>
            </a:r>
            <a:r>
              <a:rPr lang="en-US" altLang="ko-KR" dirty="0"/>
              <a:t>("r", encoding="utf-8") as file:</a:t>
            </a:r>
          </a:p>
          <a:p>
            <a:r>
              <a:rPr lang="en-US" altLang="ko-KR" dirty="0"/>
              <a:t>        try:</a:t>
            </a:r>
          </a:p>
          <a:p>
            <a:r>
              <a:rPr lang="en-US" altLang="ko-KR" dirty="0"/>
              <a:t>            settings = </a:t>
            </a:r>
            <a:r>
              <a:rPr lang="en-US" altLang="ko-KR" dirty="0" err="1"/>
              <a:t>json.load</a:t>
            </a:r>
            <a:r>
              <a:rPr lang="en-US" altLang="ko-KR" dirty="0"/>
              <a:t>(file)</a:t>
            </a:r>
          </a:p>
          <a:p>
            <a:r>
              <a:rPr lang="en-US" altLang="ko-KR" dirty="0"/>
              <a:t>        except </a:t>
            </a:r>
            <a:r>
              <a:rPr lang="en-US" altLang="ko-KR" dirty="0" err="1"/>
              <a:t>json.JSONDecodeError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파일의 </a:t>
            </a:r>
            <a:r>
              <a:rPr lang="en-US" altLang="ko-KR" dirty="0"/>
              <a:t>JSON </a:t>
            </a:r>
            <a:r>
              <a:rPr lang="ko-KR" altLang="en-US" dirty="0"/>
              <a:t>형식이 올바르지 않습니다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validate(instance=settings, schema=CONFIG_SCHEMA)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jsonschema.exceptions.ValidationError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raise </a:t>
            </a:r>
            <a:r>
              <a:rPr lang="en-US" altLang="ko-KR" dirty="0" err="1"/>
              <a:t>ValueError</a:t>
            </a:r>
            <a:r>
              <a:rPr lang="en-US" altLang="ko-KR" dirty="0"/>
              <a:t>(f"</a:t>
            </a:r>
            <a:r>
              <a:rPr lang="ko-KR" altLang="en-US" dirty="0"/>
              <a:t>설정 파일 유효성 검사 실패</a:t>
            </a:r>
            <a:r>
              <a:rPr lang="en-US" altLang="ko-KR" dirty="0"/>
              <a:t>: {e}")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return settings</a:t>
            </a:r>
          </a:p>
        </p:txBody>
      </p:sp>
    </p:spTree>
    <p:extLst>
      <p:ext uri="{BB962C8B-B14F-4D97-AF65-F5344CB8AC3E}">
        <p14:creationId xmlns:p14="http://schemas.microsoft.com/office/powerpoint/2010/main" val="1826723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F82E-35EA-5C76-7748-791D5396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CE7341-6A3A-35B4-5E4F-9772DC1D0DE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 – config.py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테스트용 코드 추가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+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init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B699680-0DD4-EE56-D8CD-2BFE504A9FCC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BDB52B-0031-E903-FE4D-BB17FF2B2599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B28A7F74-45A0-7C33-B5EA-0B32966AB33A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A1F0620-C756-CB24-FCC5-5EA111CB0F9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9AF4C1C6-5791-1329-3116-41EB6B0C4C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6E660DD-F53E-7236-F8D3-BD4A75110185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9D622EC-D16A-242C-5B97-5570F5DF09F2}"/>
              </a:ext>
            </a:extLst>
          </p:cNvPr>
          <p:cNvSpPr txBox="1"/>
          <p:nvPr/>
        </p:nvSpPr>
        <p:spPr>
          <a:xfrm>
            <a:off x="7545668" y="2400300"/>
            <a:ext cx="9767176" cy="671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패키지 초기화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main.py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  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설정 로드 및 유효성 검사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# 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설정값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config_builder.py #</a:t>
            </a:r>
            <a:r>
              <a:rPr lang="ko-KR" altLang="en-US" b="1" dirty="0">
                <a:latin typeface="Source Han Sans KR Bold" panose="020B0600000101010101" charset="-127"/>
                <a:ea typeface="Source Han Sans KR Bold" panose="020B0600000101010101" charset="-127"/>
              </a:rPr>
              <a:t>정보 수집 및 설정 파일 생성</a:t>
            </a:r>
            <a:endParaRPr lang="en-US" altLang="ko-KR" b="1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__init__.py 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test_restore.py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 #**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</p:spTree>
    <p:extLst>
      <p:ext uri="{BB962C8B-B14F-4D97-AF65-F5344CB8AC3E}">
        <p14:creationId xmlns:p14="http://schemas.microsoft.com/office/powerpoint/2010/main" val="814123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8AFA-CBFC-F19A-1BC6-64B134D79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136547-3B81-E0A2-57F6-4AACA10ACD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81CA05-FFD6-4F6D-132D-EE995B57375A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6955F09-F597-963D-D6C4-853C307165F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75C33-EC68-45F0-F62B-025699854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871469"/>
            <a:ext cx="6878010" cy="454405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20955E6E-262D-205D-3F43-4E1863552E7D}"/>
              </a:ext>
            </a:extLst>
          </p:cNvPr>
          <p:cNvSpPr txBox="1"/>
          <p:nvPr/>
        </p:nvSpPr>
        <p:spPr>
          <a:xfrm>
            <a:off x="1480120" y="499333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사용하기 위해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730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690C-8B16-08C7-9132-092C9F60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B209D-A5A3-95E7-155F-05C198A248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F93128-0991-6FCD-C86C-33F8EEC0EA52}"/>
              </a:ext>
            </a:extLst>
          </p:cNvPr>
          <p:cNvSpPr txBox="1"/>
          <p:nvPr/>
        </p:nvSpPr>
        <p:spPr>
          <a:xfrm>
            <a:off x="992256" y="2985056"/>
            <a:ext cx="10858501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１．</a:t>
            </a:r>
            <a:r>
              <a:rPr lang="en-US" altLang="ko-KR" dirty="0"/>
              <a:t>Firewall </a:t>
            </a:r>
            <a:r>
              <a:rPr lang="ko-KR" altLang="en-US" dirty="0"/>
              <a:t>설정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포트 접근 제한 및 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IP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기반 차단 설정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예시 명령어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enableufw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allow 22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외부 공격 방어 및 포트 스캐닝 방지</a:t>
            </a:r>
            <a:endParaRPr lang="en-US" altLang="ko-KR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/>
              <a:t>SSH </a:t>
            </a:r>
            <a:r>
              <a:rPr lang="ko-KR" altLang="en-US" dirty="0"/>
              <a:t>설정 강화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루트 로그인 차단 및 포트 변경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무차별 대입 공격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(Brute Force Attack)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방어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26338E-9C1B-4EA3-1672-E0D835D1D787}"/>
              </a:ext>
            </a:extLst>
          </p:cNvPr>
          <p:cNvSpPr txBox="1"/>
          <p:nvPr/>
        </p:nvSpPr>
        <p:spPr>
          <a:xfrm>
            <a:off x="1028698" y="2337691"/>
            <a:ext cx="415290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보안 강화 </a:t>
            </a:r>
            <a:r>
              <a:rPr lang="en-US" altLang="ko-KR" b="1" dirty="0"/>
              <a:t>(</a:t>
            </a:r>
            <a:r>
              <a:rPr lang="ko-KR" altLang="en-US" b="1" dirty="0"/>
              <a:t>보안 최적화</a:t>
            </a:r>
            <a:r>
              <a:rPr lang="en-US" altLang="ko-KR" b="1" dirty="0"/>
              <a:t>)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CC3E-AE54-D5A1-677D-FC406C54C942}"/>
              </a:ext>
            </a:extLst>
          </p:cNvPr>
          <p:cNvSpPr txBox="1"/>
          <p:nvPr/>
        </p:nvSpPr>
        <p:spPr>
          <a:xfrm>
            <a:off x="1028699" y="6523991"/>
            <a:ext cx="9751944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520"/>
              </a:lnSpc>
              <a:buAutoNum type="arabicDbPeriod"/>
            </a:pPr>
            <a:r>
              <a:rPr lang="ko-KR" altLang="en-US" dirty="0"/>
              <a:t>디스크 조각 모음 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데이터의 위치를 최적화해 디스크 접근 속도를 향상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　　　　예시 명령어</a:t>
            </a:r>
            <a:r>
              <a:rPr lang="en-US" altLang="ko-KR" dirty="0">
                <a:latin typeface="+mn-ea"/>
              </a:rPr>
              <a:t>:e4defrag /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latin typeface="+mn-ea"/>
              </a:rPr>
              <a:t>	</a:t>
            </a:r>
            <a:r>
              <a:rPr lang="ko-KR" altLang="en-US" dirty="0">
                <a:latin typeface="+mn-ea"/>
              </a:rPr>
              <a:t>효과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파일 조각화 방지 및 읽기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쓰기 속도 개선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ko-KR" altLang="en-US" dirty="0">
                <a:latin typeface="+mn-ea"/>
              </a:rPr>
              <a:t>２．　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endParaRPr lang="en-US" altLang="ko-KR" dirty="0">
              <a:latin typeface="+mn-ea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기능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비효율적으로 사용된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Inode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정보를 재구성</a:t>
            </a:r>
            <a:endParaRPr lang="en-US" altLang="ko-KR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	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효과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파일 시스템 성능 향상</a:t>
            </a:r>
            <a:endParaRPr lang="en-US" sz="1800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0EFE0C-74FC-978E-7DD4-F2FFBFD16E2F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정의（구현할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　지　정확하지　않음）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73C6A6F-8DC8-519E-2D8D-8653FBFE2052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기능의 구체화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304891F-577F-8FDA-4FDF-A7852E774F2B}"/>
              </a:ext>
            </a:extLst>
          </p:cNvPr>
          <p:cNvSpPr txBox="1"/>
          <p:nvPr/>
        </p:nvSpPr>
        <p:spPr>
          <a:xfrm>
            <a:off x="992256" y="5878130"/>
            <a:ext cx="20193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디스크 최적화</a:t>
            </a:r>
            <a:endParaRPr lang="en-US" sz="18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38-9AE5-BD35-F81E-C47AA942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567979-B750-4402-E63F-BD0CFCF70038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6516DA-CDE3-8405-C9B5-3C552611A43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894ED858-97DD-09C6-B3F4-C02163C20F7F}"/>
              </a:ext>
            </a:extLst>
          </p:cNvPr>
          <p:cNvSpPr txBox="1"/>
          <p:nvPr/>
        </p:nvSpPr>
        <p:spPr>
          <a:xfrm>
            <a:off x="2133600" y="4973050"/>
            <a:ext cx="9767176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유효성검증을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jsonschema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오류발생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 install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38374-269C-CA77-A577-C73F2EB0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8" y="2039200"/>
            <a:ext cx="7020905" cy="646837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109B95-5D03-494A-6EC5-1204C815EC9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2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45199-3759-BA5E-0B6C-3446A6734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D7C49-A960-FBE0-CAAD-5C61AB39F75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6BDE33A-1A45-49F5-6279-678804BCC98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B18FD-A67E-0A77-A867-89E3D1A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319208"/>
            <a:ext cx="6878010" cy="3648584"/>
          </a:xfrm>
          <a:prstGeom prst="rect">
            <a:avLst/>
          </a:prstGeom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DFBF38DE-DA13-D7BF-92A2-DA4F9531159B}"/>
              </a:ext>
            </a:extLst>
          </p:cNvPr>
          <p:cNvSpPr txBox="1"/>
          <p:nvPr/>
        </p:nvSpPr>
        <p:spPr>
          <a:xfrm>
            <a:off x="1256868" y="2781300"/>
            <a:ext cx="9767176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from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import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load_settings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, CONFIG_PATH, CONFIG_SCHEMA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src.utils.config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코드로 인해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접근해야하는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인식하지 못해서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0A57D2C-FDCA-9975-8BF4-A495BFCB76A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7C4FB8EF-7DAC-CFFE-D3C4-EF482060E285}"/>
              </a:ext>
            </a:extLst>
          </p:cNvPr>
          <p:cNvSpPr txBox="1"/>
          <p:nvPr/>
        </p:nvSpPr>
        <p:spPr>
          <a:xfrm>
            <a:off x="1278991" y="6919581"/>
            <a:ext cx="9767176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export PYTHONPATH=$(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pwd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파이썬 모듈 결로에 추가시도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PYTHONPATH=./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pytest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tests/test_config.py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사용해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추가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–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Conftest.py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내용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폴더를 자동으로 인식하도록 설정시도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sys</a:t>
            </a:r>
          </a:p>
          <a:p>
            <a:pPr algn="l"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import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sys.path.insert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(0, 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os.path.abspath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os.path.join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os.path.dirname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(__file__), "../</a:t>
            </a:r>
            <a:r>
              <a:rPr lang="en-US" altLang="ko-KR" b="1" strike="sngStrike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")))</a:t>
            </a:r>
          </a:p>
          <a:p>
            <a:pPr algn="l">
              <a:lnSpc>
                <a:spcPts val="2520"/>
              </a:lnSpc>
            </a:pP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Test_config.py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직접경로를 추가하여 해결시도 </a:t>
            </a:r>
            <a:r>
              <a:rPr lang="en-US" altLang="ko-KR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- </a:t>
            </a:r>
            <a:r>
              <a:rPr lang="ko-KR" altLang="en-US" b="1" strike="sngStrike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실패</a:t>
            </a:r>
            <a:endParaRPr lang="en-US" altLang="ko-KR" b="1" strike="sng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0373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2FCA7-7326-B6DC-2E64-8A2A6AF5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7F75A5-B39B-9899-D547-A96191801B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A1DA4B-0857-D8AD-5CD8-F1382AAB03B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42D6BF0-F266-1A1C-8EFC-7C0DFD99841B}"/>
              </a:ext>
            </a:extLst>
          </p:cNvPr>
          <p:cNvSpPr txBox="1"/>
          <p:nvPr/>
        </p:nvSpPr>
        <p:spPr>
          <a:xfrm>
            <a:off x="1256868" y="2781300"/>
            <a:ext cx="9767176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전 코드 해결 시도 중 새로운 오류 발생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marL="342900" indent="-342900" algn="l">
              <a:lnSpc>
                <a:spcPts val="2520"/>
              </a:lnSpc>
              <a:buAutoNum type="arabicPeriod"/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속성이 누락됨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ValueError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marL="1257300" lvl="2" indent="-342900">
              <a:lnSpc>
                <a:spcPts val="2520"/>
              </a:lnSpc>
              <a:buAutoNum type="arabicPeriod"/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lvl="1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memory_optimization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＂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min_free_memory_percent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": 20 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2.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original_config_backup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변수가 정의되지 않음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(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NameError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1. test_config.py 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부분 문제인데 코드를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다른형식으로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다시짜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문제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x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C63812C-2145-0AB0-EF0D-1C4B2674160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BF146-22CD-F5A4-C5B7-8A7270C7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912" y="1980057"/>
            <a:ext cx="695422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99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170E-E746-B29A-78C1-DB973CA2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25A3E4-F037-F864-4D97-552D37B1E8C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3A6D1E-12DE-D714-BF16-9184DA34DCC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7BE51147-E64E-C3F3-AB14-79A90C93F6A9}"/>
              </a:ext>
            </a:extLst>
          </p:cNvPr>
          <p:cNvSpPr txBox="1"/>
          <p:nvPr/>
        </p:nvSpPr>
        <p:spPr>
          <a:xfrm>
            <a:off x="1256868" y="2781300"/>
            <a:ext cx="9767176" cy="35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/tests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 없어서 파이선이 인식하지 못하는 것 같아서 생성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 후 코드 실행 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원인은 </a:t>
            </a: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설정과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설정이 달라서 생긴 오류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Settings.json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을 기준으로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만들었기 때문에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를 수정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오류발생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코드를 수정하면 또 다른 오류가 나온다는 것은 수정을 잘못하고 있을 수도 있음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35CEEB1-BA2D-EC03-A057-9632442C3CE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onfig.py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오류발생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A7BB6C-53BC-8D4F-6E54-DAF19ED9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77373"/>
            <a:ext cx="6906589" cy="828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D877E7-3027-FCF5-8725-2D916C522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884" y="4881617"/>
            <a:ext cx="6849431" cy="5048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E56E09-2F5C-B91C-BF34-9D2FECBD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884" y="5646466"/>
            <a:ext cx="6878010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8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8694-31BA-C405-A2E3-69334916D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1C5F45D-641A-1DAE-5F2B-0D9022D78FFD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FD2B2EE-2057-1473-2FA3-4EAB3D440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618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r>
                        <a:rPr lang="en-US" altLang="ko-KR" dirty="0"/>
                        <a:t>(90% </a:t>
                      </a:r>
                      <a:r>
                        <a:rPr lang="ko-KR" altLang="en-US" dirty="0"/>
                        <a:t>예상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825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E7A7-7AE1-A4DB-2A14-A9CF9F1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443CA6-0F19-A401-CD96-158C91EB07B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~4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B9439B5-4684-4A4C-EC75-9BA62892D9A1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B5B459-F349-0E4F-FDB0-ECB7AFABFB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492774-BF7E-A841-DA2A-182627AAE2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E20B23B-404A-DFDB-F8E8-C99896DCB503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FA506888-3E90-EC5F-E5CB-1566FF9B338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~4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576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779B-E199-490F-1A42-1AF41010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EECB53-96E4-077A-0A10-E66CF02507FB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 –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setting.json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최적화와 복원으로 나눔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시스템에서 가져오는 정보와 기본적인 설정들을 구분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3AD8BD9-A97D-D3ED-0DA7-5A12811BE306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58F0A5-2DED-767B-D4A3-25C4BEA1FD31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4537C6BD-E12D-1221-857C-368CDB9AE066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C07C4F2-90B4-7036-0FBB-D62D0C3229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046C290B-5DA3-9BB8-5297-9502BDAB5F6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EE838C5-6597-8CCD-89EB-359BDE975D20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3869887-CA48-33D5-CCA0-955EC5470769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E65F12FC-DF40-AD9B-BAD3-488D213A5080}"/>
              </a:ext>
            </a:extLst>
          </p:cNvPr>
          <p:cNvSpPr txBox="1"/>
          <p:nvPr/>
        </p:nvSpPr>
        <p:spPr>
          <a:xfrm>
            <a:off x="685800" y="4352893"/>
            <a:ext cx="5715000" cy="222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개발 목표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시스템 정보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기본 설정 저장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(</a:t>
            </a:r>
            <a:r>
              <a:rPr lang="ko-KR" altLang="en-US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하드코딩된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최적화 항목 포함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두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JSON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생성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일부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기능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: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파일을 로드하고 사용자 선택에 따라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	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덮어쓰기</a:t>
            </a:r>
          </a:p>
        </p:txBody>
      </p:sp>
    </p:spTree>
    <p:extLst>
      <p:ext uri="{BB962C8B-B14F-4D97-AF65-F5344CB8AC3E}">
        <p14:creationId xmlns:p14="http://schemas.microsoft.com/office/powerpoint/2010/main" val="32606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5F6A-B644-5C28-C905-2CEA81EE8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2945A8-2F47-DA51-450B-1B7132E5A5FE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4CE3C55-6708-7AF1-E02A-1536649A9B96}"/>
              </a:ext>
            </a:extLst>
          </p:cNvPr>
          <p:cNvSpPr txBox="1"/>
          <p:nvPr/>
        </p:nvSpPr>
        <p:spPr>
          <a:xfrm>
            <a:off x="1028700" y="971550"/>
            <a:ext cx="9639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Config_builder.py(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슬라이드 노트에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21D7D-7D2B-228E-8E22-57B7C01F94F8}"/>
              </a:ext>
            </a:extLst>
          </p:cNvPr>
          <p:cNvSpPr txBox="1"/>
          <p:nvPr/>
        </p:nvSpPr>
        <p:spPr>
          <a:xfrm>
            <a:off x="1662749" y="1616980"/>
            <a:ext cx="4797251" cy="6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System_info.json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 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19FD21F-245D-7263-D4B6-880F9676E363}"/>
              </a:ext>
            </a:extLst>
          </p:cNvPr>
          <p:cNvSpPr txBox="1"/>
          <p:nvPr/>
        </p:nvSpPr>
        <p:spPr>
          <a:xfrm>
            <a:off x="1028700" y="3076229"/>
            <a:ext cx="106299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get_filesystem_type</a:t>
            </a:r>
            <a:r>
              <a:rPr lang="en-US" altLang="ko-KR" b="1" dirty="0"/>
              <a:t>() : </a:t>
            </a:r>
            <a:r>
              <a:rPr lang="en-US" altLang="ko-KR" dirty="0" err="1"/>
              <a:t>df</a:t>
            </a:r>
            <a:r>
              <a:rPr lang="en-US" altLang="ko-KR" dirty="0"/>
              <a:t> -T / </a:t>
            </a:r>
            <a:r>
              <a:rPr lang="ko-KR" altLang="en-US" dirty="0"/>
              <a:t>명령어로 루트 디렉토리의 파일 시스템 종류 확인</a:t>
            </a:r>
            <a:r>
              <a:rPr lang="en-US" altLang="ko-KR" dirty="0"/>
              <a:t> </a:t>
            </a:r>
            <a:endParaRPr lang="en-US" sz="1800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725-1CDD-7421-8A9E-B55E11AD9BAF}"/>
              </a:ext>
            </a:extLst>
          </p:cNvPr>
          <p:cNvSpPr txBox="1"/>
          <p:nvPr/>
        </p:nvSpPr>
        <p:spPr>
          <a:xfrm>
            <a:off x="9144000" y="3080837"/>
            <a:ext cx="75823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performance_optimization</a:t>
            </a:r>
            <a:r>
              <a:rPr lang="en-US" altLang="ko-KR" dirty="0"/>
              <a:t>: CPU </a:t>
            </a:r>
            <a:r>
              <a:rPr lang="ko-KR" altLang="en-US" dirty="0"/>
              <a:t>스케줄러</a:t>
            </a:r>
            <a:r>
              <a:rPr lang="en-US" altLang="ko-KR" dirty="0"/>
              <a:t>, IO </a:t>
            </a:r>
            <a:r>
              <a:rPr lang="ko-KR" altLang="en-US" dirty="0"/>
              <a:t>스케줄러 등</a:t>
            </a:r>
            <a:endParaRPr lang="en-US" altLang="ko-KR" dirty="0"/>
          </a:p>
          <a:p>
            <a:r>
              <a:rPr lang="en-US" altLang="ko-KR" dirty="0" err="1"/>
              <a:t>memory_optimization</a:t>
            </a:r>
            <a:r>
              <a:rPr lang="en-US" altLang="ko-KR" dirty="0"/>
              <a:t>: </a:t>
            </a:r>
            <a:r>
              <a:rPr lang="ko-KR" altLang="en-US" dirty="0"/>
              <a:t>캐시 자동 삭제</a:t>
            </a:r>
            <a:r>
              <a:rPr lang="en-US" altLang="ko-KR" dirty="0"/>
              <a:t>, </a:t>
            </a:r>
            <a:r>
              <a:rPr lang="ko-KR" altLang="en-US" dirty="0"/>
              <a:t>스와핑 제어</a:t>
            </a:r>
            <a:endParaRPr lang="en-US" altLang="ko-KR" dirty="0"/>
          </a:p>
          <a:p>
            <a:r>
              <a:rPr lang="en-US" altLang="ko-KR" dirty="0" err="1"/>
              <a:t>service_management</a:t>
            </a:r>
            <a:r>
              <a:rPr lang="en-US" altLang="ko-KR" dirty="0"/>
              <a:t>: </a:t>
            </a:r>
            <a:r>
              <a:rPr lang="ko-KR" altLang="en-US" dirty="0"/>
              <a:t>불필요 서비스 제거</a:t>
            </a:r>
            <a:r>
              <a:rPr lang="en-US" altLang="ko-KR" dirty="0"/>
              <a:t>, </a:t>
            </a:r>
            <a:r>
              <a:rPr lang="ko-KR" altLang="en-US" dirty="0"/>
              <a:t>좀비 프로세스 정리</a:t>
            </a:r>
            <a:endParaRPr lang="en-US" altLang="ko-KR" dirty="0"/>
          </a:p>
          <a:p>
            <a:r>
              <a:rPr lang="en-US" altLang="ko-KR" dirty="0"/>
              <a:t>automation: crontab</a:t>
            </a:r>
            <a:r>
              <a:rPr lang="ko-KR" altLang="en-US" dirty="0"/>
              <a:t>으로 주기적 작업 실행</a:t>
            </a:r>
            <a:endParaRPr lang="en-US" altLang="ko-KR" dirty="0"/>
          </a:p>
          <a:p>
            <a:r>
              <a:rPr lang="en-US" altLang="ko-KR" dirty="0" err="1"/>
              <a:t>security_hardening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SSH </a:t>
            </a:r>
            <a:r>
              <a:rPr lang="ko-KR" altLang="en-US" dirty="0"/>
              <a:t>강화</a:t>
            </a:r>
            <a:endParaRPr lang="en-US" altLang="ko-KR" dirty="0"/>
          </a:p>
          <a:p>
            <a:r>
              <a:rPr lang="en-US" altLang="ko-KR" dirty="0" err="1"/>
              <a:t>disk_optimization</a:t>
            </a:r>
            <a:r>
              <a:rPr lang="en-US" altLang="ko-KR" dirty="0"/>
              <a:t>: </a:t>
            </a:r>
            <a:r>
              <a:rPr lang="ko-KR" altLang="en-US" dirty="0"/>
              <a:t>조각 모음</a:t>
            </a:r>
            <a:r>
              <a:rPr lang="en-US" altLang="ko-KR" dirty="0"/>
              <a:t>, </a:t>
            </a:r>
            <a:r>
              <a:rPr lang="en-US" altLang="ko-KR" dirty="0" err="1"/>
              <a:t>inode</a:t>
            </a:r>
            <a:r>
              <a:rPr lang="en-US" altLang="ko-KR" dirty="0"/>
              <a:t>/</a:t>
            </a:r>
            <a:r>
              <a:rPr lang="ko-KR" altLang="en-US" dirty="0"/>
              <a:t>임시 디렉토리 정리</a:t>
            </a:r>
            <a:endParaRPr lang="en-US" altLang="ko-KR" dirty="0"/>
          </a:p>
          <a:p>
            <a:r>
              <a:rPr lang="en-US" altLang="ko-KR" dirty="0" err="1"/>
              <a:t>restore_settings</a:t>
            </a:r>
            <a:r>
              <a:rPr lang="en-US" altLang="ko-KR" dirty="0"/>
              <a:t>: </a:t>
            </a:r>
            <a:r>
              <a:rPr lang="ko-KR" altLang="en-US" dirty="0"/>
              <a:t>설정 자동 백업 및 주기적 복구 설정</a:t>
            </a:r>
            <a:endParaRPr lang="en-US" altLang="ko-KR" dirty="0"/>
          </a:p>
          <a:p>
            <a:r>
              <a:rPr lang="en-US" altLang="ko-KR" dirty="0" err="1"/>
              <a:t>log_management</a:t>
            </a:r>
            <a:r>
              <a:rPr lang="en-US" altLang="ko-KR" dirty="0"/>
              <a:t>: </a:t>
            </a:r>
            <a:r>
              <a:rPr lang="ko-KR" altLang="en-US" dirty="0"/>
              <a:t>로그 수준</a:t>
            </a:r>
            <a:r>
              <a:rPr lang="en-US" altLang="ko-KR" dirty="0"/>
              <a:t>, </a:t>
            </a:r>
            <a:r>
              <a:rPr lang="ko-KR" altLang="en-US" dirty="0"/>
              <a:t>로그 파일 경로</a:t>
            </a:r>
            <a:endParaRPr lang="en-US" altLang="ko-KR" dirty="0"/>
          </a:p>
          <a:p>
            <a:r>
              <a:rPr lang="en-US" altLang="ko-KR" dirty="0" err="1"/>
              <a:t>notification_settings</a:t>
            </a:r>
            <a:r>
              <a:rPr lang="en-US" altLang="ko-KR" dirty="0"/>
              <a:t>: </a:t>
            </a:r>
            <a:r>
              <a:rPr lang="ko-KR" altLang="en-US" dirty="0"/>
              <a:t>완료</a:t>
            </a:r>
            <a:r>
              <a:rPr lang="en-US" altLang="ko-KR" dirty="0"/>
              <a:t>/</a:t>
            </a:r>
            <a:r>
              <a:rPr lang="ko-KR" altLang="en-US" dirty="0"/>
              <a:t>실패 알림 설정</a:t>
            </a:r>
            <a:endParaRPr lang="en-US" altLang="ko-KR" dirty="0"/>
          </a:p>
          <a:p>
            <a:r>
              <a:rPr lang="en-US" altLang="ko-KR" dirty="0" err="1"/>
              <a:t>custom_settings</a:t>
            </a:r>
            <a:r>
              <a:rPr lang="en-US" altLang="ko-KR" dirty="0"/>
              <a:t>: </a:t>
            </a:r>
            <a:r>
              <a:rPr lang="ko-KR" altLang="en-US" dirty="0"/>
              <a:t>사용자 정의 설정 가능 </a:t>
            </a:r>
            <a:r>
              <a:rPr lang="en-US" altLang="ko-KR" dirty="0"/>
              <a:t>(</a:t>
            </a:r>
            <a:r>
              <a:rPr lang="ko-KR" altLang="en-US" dirty="0" err="1"/>
              <a:t>비워둠</a:t>
            </a:r>
            <a:r>
              <a:rPr lang="en-US" altLang="ko-KR" dirty="0"/>
              <a:t>)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1C135F6-5A1B-BE7D-7267-73F286F6B208}"/>
              </a:ext>
            </a:extLst>
          </p:cNvPr>
          <p:cNvSpPr txBox="1"/>
          <p:nvPr/>
        </p:nvSpPr>
        <p:spPr>
          <a:xfrm>
            <a:off x="1028700" y="404735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 err="1"/>
              <a:t>save_to_file</a:t>
            </a:r>
            <a:r>
              <a:rPr lang="en-US" altLang="ko-KR" b="1" dirty="0"/>
              <a:t>(data, filename) : </a:t>
            </a:r>
            <a:r>
              <a:rPr lang="en-US" altLang="ko-KR" dirty="0" err="1"/>
              <a:t>json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B54FA-2DA2-2E0E-FECA-DB0608ED5590}"/>
              </a:ext>
            </a:extLst>
          </p:cNvPr>
          <p:cNvSpPr txBox="1"/>
          <p:nvPr/>
        </p:nvSpPr>
        <p:spPr>
          <a:xfrm>
            <a:off x="1028700" y="3561790"/>
            <a:ext cx="8801100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 err="1"/>
              <a:t>get_system_info</a:t>
            </a:r>
            <a:r>
              <a:rPr lang="en-US" altLang="ko-KR" b="1" dirty="0"/>
              <a:t>() : </a:t>
            </a:r>
            <a:r>
              <a:rPr lang="ko-KR" altLang="en-US" dirty="0"/>
              <a:t>리눅스 시스템의 핵심 정보를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수집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E1399-D164-23AA-444C-679FF96E24F2}"/>
              </a:ext>
            </a:extLst>
          </p:cNvPr>
          <p:cNvSpPr txBox="1"/>
          <p:nvPr/>
        </p:nvSpPr>
        <p:spPr>
          <a:xfrm>
            <a:off x="9144000" y="242901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/>
              <a:t>get_optimizer_settings</a:t>
            </a:r>
            <a:r>
              <a:rPr lang="en-US" altLang="ko-KR" b="1" dirty="0"/>
              <a:t>() : </a:t>
            </a:r>
            <a:r>
              <a:rPr lang="ko-KR" altLang="en-US" dirty="0"/>
              <a:t>시스템을 자동으로 </a:t>
            </a:r>
            <a:r>
              <a:rPr lang="ko-KR" altLang="en-US" b="1" dirty="0"/>
              <a:t>튜닝</a:t>
            </a:r>
            <a:r>
              <a:rPr lang="ko-KR" altLang="en-US" dirty="0"/>
              <a:t>하기 위한 </a:t>
            </a:r>
            <a:r>
              <a:rPr lang="ko-KR" altLang="en-US" dirty="0" err="1"/>
              <a:t>설정값들을</a:t>
            </a:r>
            <a:r>
              <a:rPr lang="ko-KR" altLang="en-US" dirty="0"/>
              <a:t> 생성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DA872-3A2E-55D0-37F7-FDEF3AD021DD}"/>
              </a:ext>
            </a:extLst>
          </p:cNvPr>
          <p:cNvSpPr txBox="1"/>
          <p:nvPr/>
        </p:nvSpPr>
        <p:spPr>
          <a:xfrm>
            <a:off x="996745" y="452475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main() : </a:t>
            </a:r>
            <a:r>
              <a:rPr lang="ko-KR" altLang="en-US" dirty="0"/>
              <a:t>시스템 정보와 설정을 </a:t>
            </a:r>
            <a:r>
              <a:rPr lang="en-US" altLang="ko-KR" dirty="0" err="1"/>
              <a:t>json</a:t>
            </a:r>
            <a:r>
              <a:rPr lang="ko-KR" altLang="en-US" dirty="0"/>
              <a:t>파일로 각각 저장</a:t>
            </a:r>
          </a:p>
        </p:txBody>
      </p:sp>
    </p:spTree>
    <p:extLst>
      <p:ext uri="{BB962C8B-B14F-4D97-AF65-F5344CB8AC3E}">
        <p14:creationId xmlns:p14="http://schemas.microsoft.com/office/powerpoint/2010/main" val="336404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F35A-4039-5FC4-FD50-6AA4ECFD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74B4049E-80C0-71ED-8445-ACFFC64EE74E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725E2F4-1367-3C04-F0D4-678B020A8133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D578541D-19F4-FE91-B0A5-413E769D3C63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13E57EC-F9B8-5518-5E2D-A71B21B098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8F18ED11-4AA9-1D07-4C37-3A9B60670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16F897-48A0-6C41-697B-62AD99E1F38F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4CD2A4-7D6B-3C4E-F83D-175029181071}"/>
              </a:ext>
            </a:extLst>
          </p:cNvPr>
          <p:cNvSpPr txBox="1"/>
          <p:nvPr/>
        </p:nvSpPr>
        <p:spPr>
          <a:xfrm>
            <a:off x="7545668" y="2400300"/>
            <a:ext cx="9767176" cy="7353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1CDE849-D0C2-8B7C-4146-C8DFD2EAD008}"/>
              </a:ext>
            </a:extLst>
          </p:cNvPr>
          <p:cNvSpPr txBox="1"/>
          <p:nvPr/>
        </p:nvSpPr>
        <p:spPr>
          <a:xfrm>
            <a:off x="1028700" y="971550"/>
            <a:ext cx="11163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 –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간단한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생성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F59B1714-ABDB-B954-44BE-4B247DB10300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92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9427-A044-394A-2431-8500F8A3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0BD08E-68D1-9308-665F-54F7EC20C4B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353561-B992-FD1C-9A13-4368A11BAEC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8FD97590-FE8D-1524-FC1A-4336FDA2A19F}"/>
              </a:ext>
            </a:extLst>
          </p:cNvPr>
          <p:cNvSpPr txBox="1"/>
          <p:nvPr/>
        </p:nvSpPr>
        <p:spPr>
          <a:xfrm>
            <a:off x="914400" y="2628900"/>
            <a:ext cx="7467600" cy="2222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최적화를 위한 설정 </a:t>
            </a:r>
            <a:r>
              <a:rPr lang="en-US" altLang="ko-KR" b="1" dirty="0"/>
              <a:t>GUI</a:t>
            </a:r>
            <a:r>
              <a:rPr lang="ko-KR" altLang="en-US" b="1" dirty="0"/>
              <a:t>로 조작</a:t>
            </a:r>
            <a:endParaRPr lang="en-US" altLang="ko-KR" b="1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시스템 성능 최적화</a:t>
            </a:r>
            <a:r>
              <a:rPr lang="en-US" altLang="ko-KR" dirty="0"/>
              <a:t>( CPU </a:t>
            </a:r>
            <a:r>
              <a:rPr lang="ko-KR" altLang="en-US" dirty="0"/>
              <a:t>스케줄링 최적화</a:t>
            </a:r>
            <a:r>
              <a:rPr lang="en-US" altLang="ko-KR" dirty="0"/>
              <a:t>, I/O </a:t>
            </a:r>
            <a:r>
              <a:rPr lang="ko-KR" altLang="en-US" dirty="0"/>
              <a:t>성능 최적화</a:t>
            </a:r>
            <a:endParaRPr lang="en-US" altLang="ko-KR" dirty="0"/>
          </a:p>
          <a:p>
            <a:pPr algn="l">
              <a:lnSpc>
                <a:spcPts val="2520"/>
              </a:lnSpc>
            </a:pPr>
            <a:r>
              <a:rPr lang="ko-KR" altLang="en-US" dirty="0"/>
              <a:t>메모리 최적화</a:t>
            </a:r>
            <a:r>
              <a:rPr lang="en-US" altLang="ko-KR" dirty="0"/>
              <a:t>(</a:t>
            </a:r>
            <a:r>
              <a:rPr lang="en-US" altLang="ko-KR" dirty="0" err="1"/>
              <a:t>Swappiness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, Cache </a:t>
            </a:r>
            <a:r>
              <a:rPr lang="ko-KR" altLang="en-US" dirty="0"/>
              <a:t>및 </a:t>
            </a:r>
            <a:r>
              <a:rPr lang="en-US" altLang="ko-KR" dirty="0"/>
              <a:t>Buffer 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불필요한 서비스 및 프로세스 관리</a:t>
            </a:r>
            <a:r>
              <a:rPr lang="en-US" altLang="ko-KR" dirty="0"/>
              <a:t>(</a:t>
            </a:r>
            <a:r>
              <a:rPr lang="ko-KR" altLang="en-US" dirty="0"/>
              <a:t>서비스 비활성화</a:t>
            </a:r>
            <a:r>
              <a:rPr lang="en-US" altLang="ko-KR" dirty="0"/>
              <a:t>, </a:t>
            </a:r>
            <a:r>
              <a:rPr lang="en-US" altLang="ko-KR" dirty="0" err="1"/>
              <a:t>Zonbie</a:t>
            </a:r>
            <a:r>
              <a:rPr lang="en-US" altLang="ko-KR" dirty="0"/>
              <a:t> </a:t>
            </a:r>
            <a:r>
              <a:rPr lang="ko-KR" altLang="en-US" dirty="0"/>
              <a:t>프로세스 제거</a:t>
            </a:r>
            <a:r>
              <a:rPr lang="en-US" altLang="ko-KR" dirty="0"/>
              <a:t>) 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자동화 및 스케줄링</a:t>
            </a:r>
            <a:r>
              <a:rPr lang="en-US" altLang="ko-KR" dirty="0"/>
              <a:t>( crontab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보안강화</a:t>
            </a:r>
            <a:r>
              <a:rPr lang="en-US" altLang="ko-KR" dirty="0"/>
              <a:t>(Firewall </a:t>
            </a:r>
            <a:r>
              <a:rPr lang="ko-KR" altLang="en-US" dirty="0"/>
              <a:t>설정</a:t>
            </a:r>
            <a:r>
              <a:rPr lang="en-US" altLang="ko-KR" dirty="0"/>
              <a:t>, SSH </a:t>
            </a:r>
            <a:r>
              <a:rPr lang="ko-KR" altLang="en-US" dirty="0"/>
              <a:t>설정 강화</a:t>
            </a:r>
            <a:r>
              <a:rPr lang="en-US" altLang="ko-KR" dirty="0"/>
              <a:t>)</a:t>
            </a:r>
          </a:p>
          <a:p>
            <a:pPr algn="l">
              <a:lnSpc>
                <a:spcPts val="2520"/>
              </a:lnSpc>
            </a:pPr>
            <a:r>
              <a:rPr lang="ko-KR" altLang="en-US" dirty="0"/>
              <a:t>디스크 최적화</a:t>
            </a:r>
            <a:r>
              <a:rPr lang="en-US" altLang="ko-KR" dirty="0"/>
              <a:t>(</a:t>
            </a:r>
            <a:r>
              <a:rPr lang="ko-KR" altLang="en-US" dirty="0"/>
              <a:t>디스크 조각 모음</a:t>
            </a:r>
            <a:r>
              <a:rPr lang="en-US" altLang="ko-KR" dirty="0"/>
              <a:t>(Ext4 </a:t>
            </a:r>
            <a:r>
              <a:rPr lang="ko-KR" altLang="en-US" dirty="0"/>
              <a:t>기준</a:t>
            </a:r>
            <a:r>
              <a:rPr lang="en-US" altLang="ko-KR" dirty="0"/>
              <a:t>),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 정리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4E0ACEA-25DF-C772-B7F0-4E310F2E2A1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61F4CD-2260-F591-1349-859E33C02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494916"/>
            <a:ext cx="8888065" cy="729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5312-C666-4BF4-5D50-858E79E8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E412-5F13-555E-A4E8-7121D30E888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384FA34-5762-C81C-5034-E25AF7568640}"/>
              </a:ext>
            </a:extLst>
          </p:cNvPr>
          <p:cNvSpPr txBox="1"/>
          <p:nvPr/>
        </p:nvSpPr>
        <p:spPr>
          <a:xfrm>
            <a:off x="1028700" y="971550"/>
            <a:ext cx="8801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기능 유사한 툴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CCCEB04-C8A5-BEAD-EBFC-3424885E4547}"/>
              </a:ext>
            </a:extLst>
          </p:cNvPr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유사점과 차이점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C0C8CE8-5376-E073-B441-D23C61544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15431"/>
              </p:ext>
            </p:extLst>
          </p:nvPr>
        </p:nvGraphicFramePr>
        <p:xfrm>
          <a:off x="1981200" y="2857500"/>
          <a:ext cx="12192000" cy="4851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09029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2113170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049759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7692664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기능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유사한 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/>
                        <a:t>유사점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차이점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73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스케줄링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Stacer, </a:t>
                      </a:r>
                      <a:r>
                        <a:rPr lang="en-US" altLang="ko-KR" dirty="0" err="1"/>
                        <a:t>CPUfreq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자원 우선순위 조정 기능 제공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chrt</a:t>
                      </a:r>
                      <a:r>
                        <a:rPr lang="en-US" altLang="ko-KR" dirty="0"/>
                        <a:t>, nice </a:t>
                      </a:r>
                      <a:r>
                        <a:rPr lang="ko-KR" altLang="en-US" dirty="0"/>
                        <a:t>명령어 기반의 세부 설정 제공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I/O </a:t>
                      </a:r>
                      <a:r>
                        <a:rPr lang="ko-KR" altLang="en-US" b="1" dirty="0"/>
                        <a:t>성능 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고급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 조정 기능은 대부분 수동 조정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10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Swappiness</a:t>
                      </a:r>
                      <a:r>
                        <a:rPr lang="en-US" b="1" dirty="0"/>
                        <a:t> </a:t>
                      </a:r>
                      <a:r>
                        <a:rPr lang="ko-KR" altLang="en-US" b="1" dirty="0"/>
                        <a:t>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없음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직접 조정 필요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sysctl</a:t>
                      </a:r>
                      <a:r>
                        <a:rPr lang="ko-KR" altLang="en-US" dirty="0"/>
                        <a:t>을 통한 직접 설정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70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Cache </a:t>
                      </a:r>
                      <a:r>
                        <a:rPr lang="ko-KR" altLang="en-US" b="1" dirty="0"/>
                        <a:t>및 </a:t>
                      </a:r>
                      <a:r>
                        <a:rPr lang="en-US" b="1" dirty="0"/>
                        <a:t>Buffer </a:t>
                      </a:r>
                      <a:r>
                        <a:rPr lang="ko-KR" altLang="en-US" b="1" dirty="0"/>
                        <a:t>최적화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BleachBit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캐시 및 불필요한 파일 제거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메모리 확보 명령어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는 별도 조정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473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서비스 비활성화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Stacer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불필요한 서비스 중지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명령어 기반의 세부 설정 기능 부족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73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/>
                        <a:t>Zombie </a:t>
                      </a:r>
                      <a:r>
                        <a:rPr lang="ko-KR" altLang="en-US" b="1" dirty="0"/>
                        <a:t>프로세스 제거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Sysdig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비정상적 프로세스 탐지 및 종료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kill </a:t>
                      </a:r>
                      <a:r>
                        <a:rPr lang="ko-KR" altLang="en-US" dirty="0"/>
                        <a:t>명령어 기반의 강제 종료 기능은 수동으로 진행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32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Crontab </a:t>
                      </a:r>
                      <a:r>
                        <a:rPr lang="ko-KR" altLang="en-US" b="1" dirty="0"/>
                        <a:t>활용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자동화</a:t>
                      </a:r>
                      <a:r>
                        <a:rPr lang="en-US" altLang="ko-KR" b="1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직접 조정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주기적 작업 자동화 기능은 별도의 스크립트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9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4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FE912-861A-E426-4582-1991F69F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982768-5CCA-D549-2139-AE607BCC73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3E6D0C6-24EF-BF10-B410-2C0263E9558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30F3E81B-C922-8CB5-635A-B21210AC3FEC}"/>
              </a:ext>
            </a:extLst>
          </p:cNvPr>
          <p:cNvSpPr txBox="1"/>
          <p:nvPr/>
        </p:nvSpPr>
        <p:spPr>
          <a:xfrm>
            <a:off x="914400" y="2628900"/>
            <a:ext cx="746760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Performance Optimizer</a:t>
            </a:r>
            <a:b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</a:br>
            <a:r>
              <a:rPr lang="en-US" altLang="ko-KR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Cpu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의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최적화중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가장 </a:t>
            </a:r>
            <a:r>
              <a:rPr lang="ko-KR" altLang="en-US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위에있는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설정을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True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에서 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False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 변경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44877B7-2749-F7BF-C917-19F9A58AD61F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C352A7-10D5-C954-ACD1-5D564BF8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13" y="1500788"/>
            <a:ext cx="8840434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E3957-D2D9-F57C-CEDE-E7D29079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5A84E70-1AAF-C4F5-EB35-48F2261DBC1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915E2D-6A94-2E7F-4ABE-F42D04B51976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5619CAB8-89F9-9CD4-8962-2787E8FBEE3E}"/>
              </a:ext>
            </a:extLst>
          </p:cNvPr>
          <p:cNvSpPr txBox="1"/>
          <p:nvPr/>
        </p:nvSpPr>
        <p:spPr>
          <a:xfrm>
            <a:off x="914400" y="2628900"/>
            <a:ext cx="74676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조작은 성공적으로 진행됨</a:t>
            </a:r>
            <a:endParaRPr lang="en-US" altLang="ko-KR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CD21298-F0B5-C737-22CC-F73BAF23A9E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GUI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디자인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C148BB-E9BE-7EE1-795B-5B3DB9CD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661611"/>
            <a:ext cx="8602275" cy="7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1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B4FB-11DE-7717-E90B-6CF57D59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D21935-A6D5-ABCC-C20C-8BC436614ABC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82938D1-6055-2909-2922-197CF38EB339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E6A0F8B-2787-A6E4-F598-311963FF49B4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import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코드실행결과 확인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CCA079E-DDEB-CB54-AB94-D9A2FB45FEA3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는 콘솔과 파일에 로그를 기록해 최적화 과정의 실행 정보와 오류를 추적할 수 있도록 도와주는 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Logger</a:t>
            </a:r>
            <a:r>
              <a:rPr lang="ko-KR" altLang="en-US" dirty="0"/>
              <a:t> 중 </a:t>
            </a:r>
            <a:r>
              <a:rPr lang="en-US" altLang="ko-KR" dirty="0" err="1"/>
              <a:t>get_logger</a:t>
            </a:r>
            <a:r>
              <a:rPr lang="ko-KR" altLang="en-US" dirty="0"/>
              <a:t>만 구현된 상태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Get_logger</a:t>
            </a:r>
            <a:r>
              <a:rPr lang="ko-KR" altLang="en-US" dirty="0"/>
              <a:t>는 코드의 성공</a:t>
            </a:r>
            <a:r>
              <a:rPr lang="en-US" altLang="ko-KR" dirty="0"/>
              <a:t>, </a:t>
            </a:r>
            <a:r>
              <a:rPr lang="ko-KR" altLang="en-US" dirty="0"/>
              <a:t>실패여부만 간단하게 반환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D61E6E-2457-6404-1EC6-C7A9FC2E1B6A}"/>
              </a:ext>
            </a:extLst>
          </p:cNvPr>
          <p:cNvSpPr txBox="1"/>
          <p:nvPr/>
        </p:nvSpPr>
        <p:spPr>
          <a:xfrm>
            <a:off x="8839200" y="3393638"/>
            <a:ext cx="7582332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import subprocess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src.utils.logger</a:t>
            </a:r>
            <a:r>
              <a:rPr lang="en-US" altLang="ko-KR" dirty="0"/>
              <a:t> import </a:t>
            </a:r>
            <a:r>
              <a:rPr lang="en-US" altLang="ko-KR" dirty="0" err="1"/>
              <a:t>get_logger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src.utils.config</a:t>
            </a:r>
            <a:r>
              <a:rPr lang="en-US" altLang="ko-KR" dirty="0"/>
              <a:t> import </a:t>
            </a:r>
            <a:r>
              <a:rPr lang="en-US" altLang="ko-KR" dirty="0" err="1"/>
              <a:t>ConfigLoader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logger = </a:t>
            </a:r>
            <a:r>
              <a:rPr lang="en-US" altLang="ko-KR" dirty="0" err="1"/>
              <a:t>get_logger</a:t>
            </a:r>
            <a:r>
              <a:rPr lang="en-US" altLang="ko-KR" dirty="0"/>
              <a:t>(__name__)</a:t>
            </a:r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run_command</a:t>
            </a:r>
            <a:r>
              <a:rPr lang="en-US" altLang="ko-KR" dirty="0"/>
              <a:t>(command):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subprocess.run</a:t>
            </a:r>
            <a:r>
              <a:rPr lang="en-US" altLang="ko-KR" dirty="0"/>
              <a:t>(command, shell=True, check=True)</a:t>
            </a:r>
          </a:p>
          <a:p>
            <a:r>
              <a:rPr lang="en-US" altLang="ko-KR" dirty="0"/>
              <a:t>        logger.info(f"[OK] {command}")</a:t>
            </a:r>
          </a:p>
          <a:p>
            <a:r>
              <a:rPr lang="en-US" altLang="ko-KR" dirty="0"/>
              <a:t>    except </a:t>
            </a:r>
            <a:r>
              <a:rPr lang="en-US" altLang="ko-KR" dirty="0" err="1"/>
              <a:t>subprocess.CalledProcessError</a:t>
            </a:r>
            <a:r>
              <a:rPr lang="en-US" altLang="ko-KR" dirty="0"/>
              <a:t> as 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logger.error</a:t>
            </a:r>
            <a:r>
              <a:rPr lang="en-US" altLang="ko-KR" dirty="0"/>
              <a:t>(f"[FAIL] {command} | </a:t>
            </a:r>
            <a:r>
              <a:rPr lang="ko-KR" altLang="en-US" dirty="0"/>
              <a:t>오류</a:t>
            </a:r>
            <a:r>
              <a:rPr lang="en-US" altLang="ko-KR" dirty="0"/>
              <a:t>: {e}")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F6F101-156C-22DC-E74D-1D831AD6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42" y="5974972"/>
            <a:ext cx="6982799" cy="8097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F12300-801E-4DC8-608A-E332801D5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7429500"/>
            <a:ext cx="692564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4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D324C-6775-2EB4-99EE-498077FA2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EC7E32-68E7-7AF6-AC5C-0D7C96A52F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2C11D-4BE8-2C1F-80F5-3741C5892E0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488027-4CA0-FF7A-4198-6F76E1654CA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CPU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optimize_cpu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A4B3DC-A8C6-D3DC-397B-B66F4833A84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governor: </a:t>
            </a:r>
            <a:r>
              <a:rPr lang="ko-KR" altLang="en-US" dirty="0"/>
              <a:t>성능 모드 설정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performance, </a:t>
            </a:r>
            <a:r>
              <a:rPr lang="en-US" altLang="ko-KR" dirty="0" err="1"/>
              <a:t>powersave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priority_processes</a:t>
            </a:r>
            <a:r>
              <a:rPr lang="en-US" altLang="ko-KR" dirty="0"/>
              <a:t>: </a:t>
            </a:r>
            <a:r>
              <a:rPr lang="ko-KR" altLang="en-US" dirty="0"/>
              <a:t>우선순위 조정 대상 프로세스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407E78-CA2F-28D1-ABDE-59B8B7778BE4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CPU </a:t>
            </a:r>
            <a:r>
              <a:rPr lang="ko-KR" altLang="en-US" dirty="0"/>
              <a:t>주파수 조절 및 특정 프로세스 우선순위 향상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CE6418-514F-6CF8-AF39-EED45BC5CB62}"/>
              </a:ext>
            </a:extLst>
          </p:cNvPr>
          <p:cNvSpPr txBox="1"/>
          <p:nvPr/>
        </p:nvSpPr>
        <p:spPr>
          <a:xfrm>
            <a:off x="8839200" y="3393638"/>
            <a:ext cx="75823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optimize_cpu</a:t>
            </a:r>
            <a:r>
              <a:rPr lang="en-US" altLang="ko-KR" dirty="0"/>
              <a:t>(</a:t>
            </a:r>
            <a:r>
              <a:rPr lang="en-US" altLang="ko-KR" dirty="0" err="1"/>
              <a:t>cpu_config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cpu_config.get</a:t>
            </a:r>
            <a:r>
              <a:rPr lang="en-US" altLang="ko-KR" dirty="0"/>
              <a:t>("governor"):</a:t>
            </a:r>
          </a:p>
          <a:p>
            <a:r>
              <a:rPr lang="en-US" altLang="ko-KR" dirty="0"/>
              <a:t>        governor = </a:t>
            </a:r>
            <a:r>
              <a:rPr lang="en-US" altLang="ko-KR" dirty="0" err="1"/>
              <a:t>cpu_config</a:t>
            </a:r>
            <a:r>
              <a:rPr lang="en-US" altLang="ko-KR" dirty="0"/>
              <a:t>["governor"]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f"cpupower</a:t>
            </a:r>
            <a:r>
              <a:rPr lang="en-US" altLang="ko-KR" dirty="0"/>
              <a:t> frequency-set -g {governor}")</a:t>
            </a:r>
          </a:p>
          <a:p>
            <a:endParaRPr lang="en-US" altLang="ko-KR" dirty="0"/>
          </a:p>
          <a:p>
            <a:r>
              <a:rPr lang="en-US" altLang="ko-KR" dirty="0"/>
              <a:t>    for proc in </a:t>
            </a:r>
            <a:r>
              <a:rPr lang="en-US" altLang="ko-KR" dirty="0" err="1"/>
              <a:t>cpu_config.get</a:t>
            </a:r>
            <a:r>
              <a:rPr lang="en-US" altLang="ko-KR" dirty="0"/>
              <a:t>("</a:t>
            </a:r>
            <a:r>
              <a:rPr lang="en-US" altLang="ko-KR" dirty="0" err="1"/>
              <a:t>priority_processes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f"renice</a:t>
            </a:r>
            <a:r>
              <a:rPr lang="en-US" altLang="ko-KR" dirty="0"/>
              <a:t>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E83831F-31DF-2F3B-6603-275CE8FD8281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cpupower</a:t>
            </a:r>
            <a:r>
              <a:rPr lang="en-US" altLang="ko-KR" dirty="0"/>
              <a:t> frequency-set -g {governor}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renice -n -5 -p $(</a:t>
            </a:r>
            <a:r>
              <a:rPr lang="en-US" altLang="ko-KR" dirty="0" err="1"/>
              <a:t>pgrep</a:t>
            </a:r>
            <a:r>
              <a:rPr lang="en-US" altLang="ko-KR" dirty="0"/>
              <a:t> {proc} | head -n 1)</a:t>
            </a:r>
          </a:p>
        </p:txBody>
      </p:sp>
    </p:spTree>
    <p:extLst>
      <p:ext uri="{BB962C8B-B14F-4D97-AF65-F5344CB8AC3E}">
        <p14:creationId xmlns:p14="http://schemas.microsoft.com/office/powerpoint/2010/main" val="97651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ACD-9719-C5D8-CB19-D950A411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6084AD-B52A-E432-4F8D-C6E8BB42B88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BCF368E-0997-2E7A-CD36-0741F785FF84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5D3EF62-CB71-70F3-1432-8BB81EB28D5A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IO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최적화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optimize_io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61A950C-DA57-D8D4-82BA-646C21D28EAF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scheduler: I/O </a:t>
            </a:r>
            <a:r>
              <a:rPr lang="ko-KR" altLang="en-US" dirty="0"/>
              <a:t>스케줄러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noop</a:t>
            </a:r>
            <a:r>
              <a:rPr lang="en-US" altLang="ko-KR" dirty="0"/>
              <a:t>, deadline)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read_ahead_kb</a:t>
            </a:r>
            <a:r>
              <a:rPr lang="en-US" altLang="ko-KR" dirty="0"/>
              <a:t>: </a:t>
            </a:r>
            <a:r>
              <a:rPr lang="ko-KR" altLang="en-US" dirty="0"/>
              <a:t>디스크 읽기 선행 크기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2251442-2C53-1080-4EA6-35EF1E097C62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입출력 스케줄러 및 리드 </a:t>
            </a:r>
            <a:r>
              <a:rPr lang="ko-KR" altLang="en-US" dirty="0" err="1"/>
              <a:t>어헤드</a:t>
            </a:r>
            <a:r>
              <a:rPr lang="ko-KR" altLang="en-US" dirty="0"/>
              <a:t> 설정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26C08C-6275-BAD7-1E7A-D5987217540F}"/>
              </a:ext>
            </a:extLst>
          </p:cNvPr>
          <p:cNvSpPr txBox="1"/>
          <p:nvPr/>
        </p:nvSpPr>
        <p:spPr>
          <a:xfrm>
            <a:off x="8839200" y="3393638"/>
            <a:ext cx="75823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optimize_io</a:t>
            </a:r>
            <a:r>
              <a:rPr lang="en-US" altLang="ko-KR" dirty="0"/>
              <a:t>(</a:t>
            </a:r>
            <a:r>
              <a:rPr lang="en-US" altLang="ko-KR" dirty="0" err="1"/>
              <a:t>io_config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io_config.get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scheduler = </a:t>
            </a:r>
            <a:r>
              <a:rPr lang="en-US" altLang="ko-KR" dirty="0" err="1"/>
              <a:t>io_config.get</a:t>
            </a:r>
            <a:r>
              <a:rPr lang="en-US" altLang="ko-KR" dirty="0"/>
              <a:t>("scheduler", "deadline")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f"echo</a:t>
            </a:r>
            <a:r>
              <a:rPr lang="en-US" altLang="ko-KR" dirty="0"/>
              <a:t>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/queue/scheduler")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read_ahead</a:t>
            </a:r>
            <a:r>
              <a:rPr lang="en-US" altLang="ko-KR" dirty="0"/>
              <a:t> = </a:t>
            </a:r>
            <a:r>
              <a:rPr lang="en-US" altLang="ko-KR" dirty="0" err="1"/>
              <a:t>io_config.get</a:t>
            </a:r>
            <a:r>
              <a:rPr lang="en-US" altLang="ko-KR" dirty="0"/>
              <a:t>("</a:t>
            </a:r>
            <a:r>
              <a:rPr lang="en-US" altLang="ko-KR" dirty="0" err="1"/>
              <a:t>read_ahead_kb</a:t>
            </a:r>
            <a:r>
              <a:rPr lang="en-US" altLang="ko-KR" dirty="0"/>
              <a:t>", 128)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4D646E8-8BB9-8CAA-4E65-3E7C0A13D1BB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echo {scheduler} | tee /sys/block/</a:t>
            </a:r>
            <a:r>
              <a:rPr lang="en-US" altLang="ko-KR" dirty="0" err="1"/>
              <a:t>sda</a:t>
            </a:r>
            <a:r>
              <a:rPr lang="en-US" altLang="ko-KR" dirty="0"/>
              <a:t>/queue/scheduler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blockdev</a:t>
            </a:r>
            <a:r>
              <a:rPr lang="en-US" altLang="ko-KR" dirty="0"/>
              <a:t> --</a:t>
            </a:r>
            <a:r>
              <a:rPr lang="en-US" altLang="ko-KR" dirty="0" err="1"/>
              <a:t>setra</a:t>
            </a:r>
            <a:r>
              <a:rPr lang="en-US" altLang="ko-KR" dirty="0"/>
              <a:t> {</a:t>
            </a:r>
            <a:r>
              <a:rPr lang="en-US" altLang="ko-KR" dirty="0" err="1"/>
              <a:t>read_ahead_kb</a:t>
            </a:r>
            <a:r>
              <a:rPr lang="en-US" altLang="ko-KR" dirty="0"/>
              <a:t>} /dev/</a:t>
            </a:r>
            <a:r>
              <a:rPr lang="en-US" altLang="ko-KR" dirty="0" err="1"/>
              <a:t>sda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746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EE44-589C-0278-DB67-46974E0A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3C1C75-8F80-1D89-75D9-7A9335AA3DE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048D263-F305-B7E2-51B9-1D14433058D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3285636-27B2-4C57-F6C2-5DB9FE25CBA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메모리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optimize_memory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357BCD-7850-3104-7393-756A17060D7A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swappiness</a:t>
            </a:r>
            <a:r>
              <a:rPr lang="en-US" altLang="ko-KR" dirty="0"/>
              <a:t>: </a:t>
            </a:r>
            <a:r>
              <a:rPr lang="ko-KR" altLang="en-US" dirty="0" err="1"/>
              <a:t>스왑</a:t>
            </a:r>
            <a:r>
              <a:rPr lang="ko-KR" altLang="en-US" dirty="0"/>
              <a:t> 사용률 조절 </a:t>
            </a:r>
            <a:r>
              <a:rPr lang="en-US" altLang="ko-KR" dirty="0"/>
              <a:t>(0~100)</a:t>
            </a:r>
            <a:r>
              <a:rPr lang="en-US" altLang="ko-KR" dirty="0" err="1"/>
              <a:t>drop_cache_mode</a:t>
            </a:r>
            <a:r>
              <a:rPr lang="en-US" altLang="ko-KR" dirty="0"/>
              <a:t>: 1=</a:t>
            </a:r>
            <a:r>
              <a:rPr lang="en-US" altLang="ko-KR" dirty="0" err="1"/>
              <a:t>pagecache</a:t>
            </a:r>
            <a:r>
              <a:rPr lang="en-US" altLang="ko-KR" dirty="0"/>
              <a:t>, 2=</a:t>
            </a:r>
            <a:r>
              <a:rPr lang="en-US" altLang="ko-KR" dirty="0" err="1"/>
              <a:t>dentries+inodes</a:t>
            </a:r>
            <a:r>
              <a:rPr lang="en-US" altLang="ko-KR" dirty="0"/>
              <a:t>, 3=both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CC424E2-DDAC-4310-8B9F-B77A74431B2F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스와핑 정책 및 캐시 메모리 수동 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C74F7-D859-6720-6BC5-74C3A95A6F1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62982153-D4B1-EF57-2AD3-8A9A9F971EBC}"/>
              </a:ext>
            </a:extLst>
          </p:cNvPr>
          <p:cNvSpPr txBox="1"/>
          <p:nvPr/>
        </p:nvSpPr>
        <p:spPr>
          <a:xfrm>
            <a:off x="1004119" y="5199903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={value}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sync; echo {mode}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376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CF9AF-B7E1-37B8-127F-888EEEFE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BFE5F1-67A1-D736-3A62-E02A4F823E22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B2BB185-A5E0-BD9D-C75F-C3B852D8BF96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4158AC-EF83-7AE7-4DFB-1EC8A65D269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40C31C-EC11-7A15-437E-50DFE11BC060}"/>
              </a:ext>
            </a:extLst>
          </p:cNvPr>
          <p:cNvSpPr txBox="1"/>
          <p:nvPr/>
        </p:nvSpPr>
        <p:spPr>
          <a:xfrm>
            <a:off x="1028700" y="357830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disable_services</a:t>
            </a:r>
            <a:r>
              <a:rPr lang="en-US" altLang="ko-KR" dirty="0"/>
              <a:t>: </a:t>
            </a:r>
            <a:r>
              <a:rPr lang="ko-KR" altLang="en-US" dirty="0"/>
              <a:t>비활성화 대상 서비스 목록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BABD0D5-406F-CDA1-39E6-0CE046F6C12D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불필요한 서비스 중지 및 비활성화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9AFBAD-380D-CF11-6078-3D7EE33B8EC7}"/>
              </a:ext>
            </a:extLst>
          </p:cNvPr>
          <p:cNvSpPr txBox="1"/>
          <p:nvPr/>
        </p:nvSpPr>
        <p:spPr>
          <a:xfrm>
            <a:off x="8839200" y="3393638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en-US" altLang="ko-KR" dirty="0" err="1"/>
              <a:t>optimize_services</a:t>
            </a:r>
            <a:r>
              <a:rPr lang="en-US" altLang="ko-KR" dirty="0"/>
              <a:t>(</a:t>
            </a:r>
            <a:r>
              <a:rPr lang="en-US" altLang="ko-KR" dirty="0" err="1"/>
              <a:t>service_config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for service in </a:t>
            </a:r>
            <a:r>
              <a:rPr lang="en-US" altLang="ko-KR" dirty="0" err="1"/>
              <a:t>service_config.get</a:t>
            </a:r>
            <a:r>
              <a:rPr lang="en-US" altLang="ko-KR" dirty="0"/>
              <a:t>("</a:t>
            </a:r>
            <a:r>
              <a:rPr lang="en-US" altLang="ko-KR" dirty="0" err="1"/>
              <a:t>disable_services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f"systemctl</a:t>
            </a:r>
            <a:r>
              <a:rPr lang="en-US" altLang="ko-KR" dirty="0"/>
              <a:t> disable --now {service}")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C93EDD2-12BD-F032-CDE3-1E29C095F15D}"/>
              </a:ext>
            </a:extLst>
          </p:cNvPr>
          <p:cNvSpPr txBox="1"/>
          <p:nvPr/>
        </p:nvSpPr>
        <p:spPr>
          <a:xfrm>
            <a:off x="1004119" y="5199903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disable --now {service}</a:t>
            </a:r>
          </a:p>
        </p:txBody>
      </p:sp>
    </p:spTree>
    <p:extLst>
      <p:ext uri="{BB962C8B-B14F-4D97-AF65-F5344CB8AC3E}">
        <p14:creationId xmlns:p14="http://schemas.microsoft.com/office/powerpoint/2010/main" val="4095404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39DC-5438-1C26-D53D-8A418772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4FE3EE-0B97-494E-DD25-68D0C01A015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F533EF5-D13D-26AA-C809-54E231298BF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651934-D297-BB5B-C263-30D3C2DB2D98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설정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9581EE-8748-9226-F660-CE6FB907CF3B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Firewall: </a:t>
            </a:r>
            <a:r>
              <a:rPr lang="ko-KR" altLang="en-US" dirty="0"/>
              <a:t>기본 차단</a:t>
            </a:r>
            <a:r>
              <a:rPr lang="en-US" altLang="ko-KR" dirty="0"/>
              <a:t>, </a:t>
            </a:r>
            <a:r>
              <a:rPr lang="ko-KR" altLang="en-US" dirty="0"/>
              <a:t>허용 포트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SSH: </a:t>
            </a:r>
            <a:r>
              <a:rPr lang="ko-KR" altLang="en-US" dirty="0"/>
              <a:t>루트 로그인</a:t>
            </a:r>
            <a:r>
              <a:rPr lang="en-US" altLang="ko-KR" dirty="0"/>
              <a:t>, </a:t>
            </a:r>
            <a:r>
              <a:rPr lang="ko-KR" altLang="en-US" dirty="0"/>
              <a:t>비밀번호 인증</a:t>
            </a:r>
            <a:r>
              <a:rPr lang="en-US" altLang="ko-KR" dirty="0"/>
              <a:t>, </a:t>
            </a:r>
            <a:r>
              <a:rPr lang="ko-KR" altLang="en-US" dirty="0"/>
              <a:t>프로토콜</a:t>
            </a:r>
            <a:r>
              <a:rPr lang="en-US" altLang="ko-KR" dirty="0"/>
              <a:t>, </a:t>
            </a:r>
            <a:r>
              <a:rPr lang="ko-KR" altLang="en-US" dirty="0"/>
              <a:t>최대 인증 시도 횟수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F5D545B-09E4-8238-D261-C7F588DC38DA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(UFW) </a:t>
            </a:r>
            <a:r>
              <a:rPr lang="ko-KR" altLang="en-US" dirty="0"/>
              <a:t>설정 및 </a:t>
            </a:r>
            <a:r>
              <a:rPr lang="en-US" altLang="ko-KR" dirty="0"/>
              <a:t>SSH </a:t>
            </a:r>
            <a:r>
              <a:rPr lang="ko-KR" altLang="en-US" dirty="0"/>
              <a:t>보안 설정 강화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E4C3C-E0E3-CCF2-D028-42B49B80E292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FA34E6-E10B-72EC-FDDE-8D55D7A97505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ufw</a:t>
            </a:r>
            <a:r>
              <a:rPr lang="en-US" altLang="ko-KR" dirty="0"/>
              <a:t> default deny, </a:t>
            </a:r>
            <a:r>
              <a:rPr lang="en-US" altLang="ko-KR" dirty="0" err="1"/>
              <a:t>ufw</a:t>
            </a:r>
            <a:r>
              <a:rPr lang="en-US" altLang="ko-KR" dirty="0"/>
              <a:t> allow {port}, </a:t>
            </a:r>
            <a:r>
              <a:rPr lang="en-US" altLang="ko-KR" dirty="0" err="1"/>
              <a:t>ufw</a:t>
            </a:r>
            <a:r>
              <a:rPr lang="en-US" altLang="ko-KR" dirty="0"/>
              <a:t> enable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's/^#?{key}.*/{key} {</a:t>
            </a:r>
            <a:r>
              <a:rPr lang="en-US" altLang="ko-KR" dirty="0" err="1"/>
              <a:t>val</a:t>
            </a:r>
            <a:r>
              <a:rPr lang="en-US" altLang="ko-KR" dirty="0"/>
              <a:t>}/'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systemctl</a:t>
            </a:r>
            <a:r>
              <a:rPr lang="en-US" altLang="ko-KR" dirty="0"/>
              <a:t> restart </a:t>
            </a:r>
            <a:r>
              <a:rPr lang="en-US" altLang="ko-KR" dirty="0" err="1"/>
              <a:t>sshd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2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FF6B7-3560-DCF1-CF2B-8C37929E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094DEF6-634C-C58B-B9A0-4ED92B23DF4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C35313B-480B-27E0-5C60-85F70652EFC5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CC58B6B-F8E0-56EA-DCBD-CDA44DD8D9B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디스크 최적화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optimize_disk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22CA76A-1C61-607D-8F5A-E1CED38EC7C9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defrag_paths</a:t>
            </a:r>
            <a:r>
              <a:rPr lang="en-US" altLang="ko-KR" dirty="0"/>
              <a:t>: </a:t>
            </a:r>
            <a:r>
              <a:rPr lang="ko-KR" altLang="en-US" dirty="0"/>
              <a:t>조각 모음 대상 디렉토리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inode_cleanup</a:t>
            </a:r>
            <a:r>
              <a:rPr lang="en-US" altLang="ko-KR" dirty="0"/>
              <a:t>: </a:t>
            </a:r>
            <a:r>
              <a:rPr lang="ko-KR" altLang="en-US" dirty="0"/>
              <a:t>빈 파일 및 디렉토리 삭제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FE3129-811F-21F1-6DB0-D685388D24AB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</a:t>
            </a:r>
            <a:r>
              <a:rPr lang="ko-KR" altLang="en-US" dirty="0"/>
              <a:t>디스크 조각 모음 및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정리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80A02-8324-A107-1FBD-69072D0EEF17}"/>
              </a:ext>
            </a:extLst>
          </p:cNvPr>
          <p:cNvSpPr txBox="1"/>
          <p:nvPr/>
        </p:nvSpPr>
        <p:spPr>
          <a:xfrm>
            <a:off x="8839200" y="3393638"/>
            <a:ext cx="7582332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optimize_disk</a:t>
            </a:r>
            <a:r>
              <a:rPr lang="en-US" altLang="ko-KR" dirty="0"/>
              <a:t>(</a:t>
            </a:r>
            <a:r>
              <a:rPr lang="en-US" altLang="ko-KR" dirty="0" err="1"/>
              <a:t>disk_config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enable_defrag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defrag_paths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(f"e4defrag {path}")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inode_cfg</a:t>
            </a:r>
            <a:r>
              <a:rPr lang="en-US" altLang="ko-KR" dirty="0"/>
              <a:t> = </a:t>
            </a:r>
            <a:r>
              <a:rPr lang="en-US" altLang="ko-KR" dirty="0" err="1"/>
              <a:t>disk_config.get</a:t>
            </a:r>
            <a:r>
              <a:rPr lang="en-US" altLang="ko-KR" dirty="0"/>
              <a:t>("</a:t>
            </a:r>
            <a:r>
              <a:rPr lang="en-US" altLang="ko-KR" dirty="0" err="1"/>
              <a:t>inode_cleanup</a:t>
            </a:r>
            <a:r>
              <a:rPr lang="en-US" altLang="ko-KR" dirty="0"/>
              <a:t>", {})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("enable"):</a:t>
            </a:r>
          </a:p>
          <a:p>
            <a:r>
              <a:rPr lang="en-US" altLang="ko-KR" dirty="0"/>
              <a:t>        for path in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target_paths</a:t>
            </a:r>
            <a:r>
              <a:rPr lang="en-US" altLang="ko-KR" dirty="0"/>
              <a:t>", []):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f -empty -delete")</a:t>
            </a:r>
          </a:p>
          <a:p>
            <a:r>
              <a:rPr lang="en-US" altLang="ko-KR" dirty="0"/>
              <a:t>            if </a:t>
            </a:r>
            <a:r>
              <a:rPr lang="en-US" altLang="ko-KR" dirty="0" err="1"/>
              <a:t>inode_cfg.get</a:t>
            </a:r>
            <a:r>
              <a:rPr lang="en-US" altLang="ko-KR" dirty="0"/>
              <a:t>("</a:t>
            </a:r>
            <a:r>
              <a:rPr lang="en-US" altLang="ko-KR" dirty="0" err="1"/>
              <a:t>remove_empty_dirs</a:t>
            </a:r>
            <a:r>
              <a:rPr lang="en-US" altLang="ko-KR" dirty="0"/>
              <a:t>"):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f"find</a:t>
            </a:r>
            <a:r>
              <a:rPr lang="en-US" altLang="ko-KR" dirty="0"/>
              <a:t> {path} -type d -empty -delete")</a:t>
            </a:r>
            <a:endParaRPr lang="ko-KR" alt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614D4A-6421-CA7D-95B2-43586FFF054F}"/>
              </a:ext>
            </a:extLst>
          </p:cNvPr>
          <p:cNvSpPr txBox="1"/>
          <p:nvPr/>
        </p:nvSpPr>
        <p:spPr>
          <a:xfrm>
            <a:off x="1004119" y="5199903"/>
            <a:ext cx="725022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주요 명령어</a:t>
            </a: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e4defrag {path}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f -empty –delete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find {path} -type d -empty -delete</a:t>
            </a:r>
          </a:p>
        </p:txBody>
      </p:sp>
    </p:spTree>
    <p:extLst>
      <p:ext uri="{BB962C8B-B14F-4D97-AF65-F5344CB8AC3E}">
        <p14:creationId xmlns:p14="http://schemas.microsoft.com/office/powerpoint/2010/main" val="2596693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921C-9697-82EE-C30F-2CF6DE6E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EE6231-504E-75AC-36D3-CFC10A3E893A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C4F2D6B-3CD2-47B5-19FD-FBA5873F047E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431D45-10C3-8AC5-87B3-D1E7B8C72D95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메인함수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optimize_system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1B7CA1-E269-5C08-3D79-C6F955C9B90D}"/>
              </a:ext>
            </a:extLst>
          </p:cNvPr>
          <p:cNvSpPr txBox="1"/>
          <p:nvPr/>
        </p:nvSpPr>
        <p:spPr>
          <a:xfrm>
            <a:off x="1004119" y="4276164"/>
            <a:ext cx="7250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설정 파일 경로</a:t>
            </a:r>
            <a:r>
              <a:rPr lang="en-US" altLang="ko-KR" b="1" dirty="0"/>
              <a:t>: </a:t>
            </a:r>
            <a:r>
              <a:rPr lang="en-US" altLang="ko-KR" dirty="0"/>
              <a:t>config/</a:t>
            </a:r>
            <a:r>
              <a:rPr lang="en-US" altLang="ko-KR" dirty="0" err="1"/>
              <a:t>optimizer_settings.json</a:t>
            </a:r>
            <a:endParaRPr lang="en-US" altLang="ko-KR" dirty="0"/>
          </a:p>
          <a:p>
            <a:r>
              <a:rPr lang="ko-KR" altLang="en-US" b="1" dirty="0"/>
              <a:t>로깅</a:t>
            </a:r>
            <a:r>
              <a:rPr lang="en-US" altLang="ko-KR" dirty="0"/>
              <a:t>: </a:t>
            </a:r>
            <a:r>
              <a:rPr lang="ko-KR" altLang="en-US" dirty="0"/>
              <a:t>실행 성공</a:t>
            </a:r>
            <a:r>
              <a:rPr lang="en-US" altLang="ko-KR" dirty="0"/>
              <a:t>/</a:t>
            </a:r>
            <a:r>
              <a:rPr lang="ko-KR" altLang="en-US" dirty="0"/>
              <a:t>실패 로그 기록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22DB413-D33F-CBAB-FCBF-0F3213337367}"/>
              </a:ext>
            </a:extLst>
          </p:cNvPr>
          <p:cNvSpPr txBox="1"/>
          <p:nvPr/>
        </p:nvSpPr>
        <p:spPr>
          <a:xfrm>
            <a:off x="1004119" y="2408995"/>
            <a:ext cx="6082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순서대로 실행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디스크 최적화</a:t>
            </a:r>
          </a:p>
          <a:p>
            <a:pPr lvl="1">
              <a:buFont typeface="+mj-lt"/>
              <a:buAutoNum type="arabicPeriod"/>
            </a:pPr>
            <a:r>
              <a:rPr lang="en-US" altLang="ko-KR" dirty="0"/>
              <a:t>CPU → IO → </a:t>
            </a:r>
            <a:r>
              <a:rPr lang="ko-KR" altLang="en-US" dirty="0"/>
              <a:t>메모리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서비스 중지</a:t>
            </a:r>
          </a:p>
          <a:p>
            <a:pPr lvl="1">
              <a:buFont typeface="+mj-lt"/>
              <a:buAutoNum type="arabicPeriod"/>
            </a:pPr>
            <a:r>
              <a:rPr lang="ko-KR" altLang="en-US" dirty="0"/>
              <a:t>보안 강화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1D0E72-1773-A4D9-786C-D7610464BD57}"/>
              </a:ext>
            </a:extLst>
          </p:cNvPr>
          <p:cNvSpPr txBox="1"/>
          <p:nvPr/>
        </p:nvSpPr>
        <p:spPr>
          <a:xfrm>
            <a:off x="8839200" y="2706503"/>
            <a:ext cx="7582332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optimize_system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config_path</a:t>
            </a:r>
            <a:r>
              <a:rPr lang="en-US" altLang="ko-KR" dirty="0"/>
              <a:t> = "config/</a:t>
            </a:r>
            <a:r>
              <a:rPr lang="en-US" altLang="ko-KR" dirty="0" err="1"/>
              <a:t>optimizer_settings.json</a:t>
            </a:r>
            <a:r>
              <a:rPr lang="en-US" altLang="ko-KR" dirty="0"/>
              <a:t>"</a:t>
            </a:r>
          </a:p>
          <a:p>
            <a:r>
              <a:rPr lang="en-US" altLang="ko-KR" dirty="0"/>
              <a:t>    config = </a:t>
            </a:r>
            <a:r>
              <a:rPr lang="en-US" altLang="ko-KR" dirty="0" err="1"/>
              <a:t>ConfigLoader</a:t>
            </a:r>
            <a:r>
              <a:rPr lang="en-US" altLang="ko-KR" dirty="0"/>
              <a:t>(</a:t>
            </a:r>
            <a:r>
              <a:rPr lang="en-US" altLang="ko-KR" dirty="0" err="1"/>
              <a:t>config_path</a:t>
            </a:r>
            <a:r>
              <a:rPr lang="en-US" altLang="ko-KR" dirty="0"/>
              <a:t>).load()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시작</a:t>
            </a:r>
            <a:r>
              <a:rPr lang="en-US" altLang="ko-KR" dirty="0"/>
              <a:t>")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optimize_cpu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</a:t>
            </a:r>
            <a:r>
              <a:rPr lang="en-US" altLang="ko-KR" dirty="0" err="1"/>
              <a:t>cpu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optimize_io</a:t>
            </a:r>
            <a:r>
              <a:rPr lang="en-US" altLang="ko-KR" dirty="0"/>
              <a:t>(config["</a:t>
            </a:r>
            <a:r>
              <a:rPr lang="en-US" altLang="ko-KR" dirty="0" err="1"/>
              <a:t>performance_optimization</a:t>
            </a:r>
            <a:r>
              <a:rPr lang="en-US" altLang="ko-KR" dirty="0"/>
              <a:t>"]["io"])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optimize_memory</a:t>
            </a:r>
            <a:r>
              <a:rPr lang="en-US" altLang="ko-KR" dirty="0"/>
              <a:t>(config["</a:t>
            </a:r>
            <a:r>
              <a:rPr lang="en-US" altLang="ko-KR" dirty="0" err="1"/>
              <a:t>memory_optimization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optimize_services</a:t>
            </a:r>
            <a:r>
              <a:rPr lang="en-US" altLang="ko-KR" dirty="0"/>
              <a:t>(config["</a:t>
            </a:r>
            <a:r>
              <a:rPr lang="en-US" altLang="ko-KR" dirty="0" err="1"/>
              <a:t>service_management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harden_security</a:t>
            </a:r>
            <a:r>
              <a:rPr lang="en-US" altLang="ko-KR" dirty="0"/>
              <a:t>(config["</a:t>
            </a:r>
            <a:r>
              <a:rPr lang="en-US" altLang="ko-KR" dirty="0" err="1"/>
              <a:t>security_hardening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optimize_disk</a:t>
            </a:r>
            <a:r>
              <a:rPr lang="en-US" altLang="ko-KR" dirty="0"/>
              <a:t>(config["</a:t>
            </a:r>
            <a:r>
              <a:rPr lang="en-US" altLang="ko-KR" dirty="0" err="1"/>
              <a:t>disk_optimization</a:t>
            </a:r>
            <a:r>
              <a:rPr lang="en-US" altLang="ko-KR" dirty="0"/>
              <a:t>"])</a:t>
            </a:r>
          </a:p>
          <a:p>
            <a:endParaRPr lang="en-US" altLang="ko-KR" dirty="0"/>
          </a:p>
          <a:p>
            <a:r>
              <a:rPr lang="en-US" altLang="ko-KR" dirty="0"/>
              <a:t>    logger.info("</a:t>
            </a:r>
            <a:r>
              <a:rPr lang="ko-KR" altLang="en-US" dirty="0"/>
              <a:t>시스템 최적화 완료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    return "</a:t>
            </a:r>
            <a:r>
              <a:rPr lang="ko-KR" altLang="en-US" dirty="0"/>
              <a:t>최적화 완료</a:t>
            </a:r>
            <a:r>
              <a:rPr lang="en-US" altLang="ko-KR" dirty="0"/>
              <a:t>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683B8-E33B-1D4E-0964-63F684C8F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FDA23C-1545-624B-A039-8EC4E37F4645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7E683B-5596-A84C-C380-4B048BAE818E}"/>
              </a:ext>
            </a:extLst>
          </p:cNvPr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262F3D-CC98-95B8-8573-707483E60438}"/>
                </a:ext>
              </a:extLst>
            </p:cNvPr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47A1F9F-5025-2E97-5EFB-DE57E0B7BEFC}"/>
              </a:ext>
            </a:extLst>
          </p:cNvPr>
          <p:cNvSpPr txBox="1"/>
          <p:nvPr/>
        </p:nvSpPr>
        <p:spPr>
          <a:xfrm>
            <a:off x="9780910" y="7922289"/>
            <a:ext cx="6602090" cy="620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서비스 정상 작동 여부 확인 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systemctl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journalctl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네트워크 연결 및 포트 정상 동작 확인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05DE8E-92D3-A5F4-B632-2FAC4FC65483}"/>
              </a:ext>
            </a:extLst>
          </p:cNvPr>
          <p:cNvSpPr txBox="1"/>
          <p:nvPr/>
        </p:nvSpPr>
        <p:spPr>
          <a:xfrm>
            <a:off x="1028700" y="971550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정의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63E9A-B9FB-4530-F2A1-FA4BF49BD802}"/>
              </a:ext>
            </a:extLst>
          </p:cNvPr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 설계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91C30E3-ED66-B388-729E-C20C6F0CEF51}"/>
              </a:ext>
            </a:extLst>
          </p:cNvPr>
          <p:cNvSpPr txBox="1"/>
          <p:nvPr/>
        </p:nvSpPr>
        <p:spPr>
          <a:xfrm>
            <a:off x="9780910" y="3577047"/>
            <a:ext cx="3827711" cy="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rsync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동기화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tar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중요 설정 파일 </a:t>
            </a:r>
            <a:r>
              <a:rPr lang="ko-KR" alt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lnSpc>
                <a:spcPts val="2520"/>
              </a:lnSpc>
              <a:buFontTx/>
              <a:buChar char="-"/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dd →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생성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752B03A-A09B-EAD4-3124-A5C313902E17}"/>
              </a:ext>
            </a:extLst>
          </p:cNvPr>
          <p:cNvSpPr txBox="1"/>
          <p:nvPr/>
        </p:nvSpPr>
        <p:spPr>
          <a:xfrm>
            <a:off x="9780910" y="3073374"/>
            <a:ext cx="905321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F4F536-EA76-EDA7-69AA-027ADE05C878}"/>
              </a:ext>
            </a:extLst>
          </p:cNvPr>
          <p:cNvSpPr txBox="1"/>
          <p:nvPr/>
        </p:nvSpPr>
        <p:spPr>
          <a:xfrm>
            <a:off x="9780910" y="5749668"/>
            <a:ext cx="4561954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디스크 이미지 복구 후 설정 복원</a:t>
            </a:r>
            <a:endParaRPr lang="en-US" altLang="ko-K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  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부분 복원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선택 파일만 복구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1155BF-3EE7-F9B7-1289-619AD0291785}"/>
              </a:ext>
            </a:extLst>
          </p:cNvPr>
          <p:cNvSpPr txBox="1"/>
          <p:nvPr/>
        </p:nvSpPr>
        <p:spPr>
          <a:xfrm>
            <a:off x="9780910" y="5245994"/>
            <a:ext cx="116441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로직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CC3B297-D16E-BC3E-D2C7-FBB92D13FDAB}"/>
              </a:ext>
            </a:extLst>
          </p:cNvPr>
          <p:cNvSpPr txBox="1"/>
          <p:nvPr/>
        </p:nvSpPr>
        <p:spPr>
          <a:xfrm>
            <a:off x="9780910" y="7418615"/>
            <a:ext cx="347789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후 점검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442118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94CB-728E-95C6-B7D4-C0110B926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145267-4763-FDDC-5FC3-96245303BB4B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155876-2F07-8226-3F34-A8CDAD01EF0E}"/>
              </a:ext>
            </a:extLst>
          </p:cNvPr>
          <p:cNvSpPr txBox="1"/>
          <p:nvPr/>
        </p:nvSpPr>
        <p:spPr>
          <a:xfrm>
            <a:off x="1028700" y="971550"/>
            <a:ext cx="78867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Test_o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ptimizer.py(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슬라이스에 전체코드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D76786-E79F-25AC-E140-FE0AA1A45761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Optimizer.py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테스트용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D57E90-3A22-DA6E-A4DB-82DA39FD88C4}"/>
              </a:ext>
            </a:extLst>
          </p:cNvPr>
          <p:cNvSpPr txBox="1"/>
          <p:nvPr/>
        </p:nvSpPr>
        <p:spPr>
          <a:xfrm>
            <a:off x="1028700" y="3578304"/>
            <a:ext cx="725022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@patch("src.optimizer.run_command"): </a:t>
            </a:r>
            <a:r>
              <a:rPr lang="ko-KR" altLang="en-US" dirty="0"/>
              <a:t>실제 명령어 실행 대신 </a:t>
            </a:r>
            <a:r>
              <a:rPr lang="en-US" altLang="ko-KR" dirty="0" err="1"/>
              <a:t>run_command</a:t>
            </a:r>
            <a:r>
              <a:rPr lang="en-US" altLang="ko-KR" dirty="0"/>
              <a:t> </a:t>
            </a:r>
            <a:r>
              <a:rPr lang="ko-KR" altLang="en-US" dirty="0"/>
              <a:t>함수를 가짜</a:t>
            </a:r>
            <a:r>
              <a:rPr lang="en-US" altLang="ko-KR" dirty="0"/>
              <a:t>(mock)</a:t>
            </a:r>
            <a:r>
              <a:rPr lang="ko-KR" altLang="en-US" dirty="0"/>
              <a:t>로 대체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mock_run.assert_any_call</a:t>
            </a:r>
            <a:r>
              <a:rPr lang="en-US" altLang="ko-KR" dirty="0"/>
              <a:t>(...): </a:t>
            </a:r>
            <a:r>
              <a:rPr lang="ko-KR" altLang="en-US" dirty="0"/>
              <a:t>특정 명령어가 실제로 호출되었는지 확인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self.assertEqual</a:t>
            </a:r>
            <a:r>
              <a:rPr lang="en-US" altLang="ko-KR" dirty="0"/>
              <a:t>(</a:t>
            </a:r>
            <a:r>
              <a:rPr lang="en-US" altLang="ko-KR" dirty="0" err="1"/>
              <a:t>mock_run.call_count</a:t>
            </a:r>
            <a:r>
              <a:rPr lang="en-US" altLang="ko-KR" dirty="0"/>
              <a:t>, n): </a:t>
            </a:r>
            <a:r>
              <a:rPr lang="ko-KR" altLang="en-US" dirty="0"/>
              <a:t>호출된 명령어 수가 기대한 횟수와 일치하는지 확인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B40EC4-D847-61B7-31BF-FB480B59AE25}"/>
              </a:ext>
            </a:extLst>
          </p:cNvPr>
          <p:cNvSpPr txBox="1"/>
          <p:nvPr/>
        </p:nvSpPr>
        <p:spPr>
          <a:xfrm>
            <a:off x="997223" y="2717423"/>
            <a:ext cx="6082481" cy="618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/>
              <a:t>기능</a:t>
            </a:r>
            <a:r>
              <a:rPr lang="en-US" altLang="ko-KR" dirty="0"/>
              <a:t>: optimizer.py</a:t>
            </a:r>
            <a:r>
              <a:rPr lang="ko-KR" altLang="en-US" dirty="0"/>
              <a:t>에 있는 최적화 함수들이 올바른 작동을 하는지 </a:t>
            </a:r>
            <a:r>
              <a:rPr lang="en-US" altLang="ko-KR" dirty="0"/>
              <a:t>mock</a:t>
            </a:r>
            <a:r>
              <a:rPr lang="ko-KR" altLang="en-US" dirty="0"/>
              <a:t>을 이용해 검증하는 단위테스트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146ACCF-BC19-3432-0CA5-5C65E8BD7970}"/>
              </a:ext>
            </a:extLst>
          </p:cNvPr>
          <p:cNvSpPr txBox="1"/>
          <p:nvPr/>
        </p:nvSpPr>
        <p:spPr>
          <a:xfrm>
            <a:off x="997222" y="5753100"/>
            <a:ext cx="86801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python3 -m </a:t>
            </a:r>
            <a:r>
              <a:rPr lang="en-US" altLang="ko-KR" dirty="0" err="1"/>
              <a:t>unittest</a:t>
            </a:r>
            <a:r>
              <a:rPr lang="en-US" altLang="ko-KR" dirty="0"/>
              <a:t> tests/test_optimizer.py </a:t>
            </a:r>
            <a:r>
              <a:rPr lang="ko-KR" altLang="en-US" dirty="0"/>
              <a:t>를 이용해 함수실행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개의 테스트 함수가 실행되었으며 </a:t>
            </a:r>
            <a:endParaRPr lang="en-US" altLang="ko-KR" dirty="0"/>
          </a:p>
          <a:p>
            <a:r>
              <a:rPr lang="ko-KR" altLang="en-US" dirty="0"/>
              <a:t>테스트가 모두 정상적으로 통과되었음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#-m </a:t>
            </a:r>
            <a:r>
              <a:rPr lang="en-US" altLang="ko-KR" dirty="0" err="1"/>
              <a:t>unittest</a:t>
            </a:r>
            <a:r>
              <a:rPr lang="en-US" altLang="ko-KR" dirty="0"/>
              <a:t> : </a:t>
            </a:r>
            <a:r>
              <a:rPr lang="en-US" altLang="ko-KR" dirty="0" err="1"/>
              <a:t>unittest</a:t>
            </a:r>
            <a:r>
              <a:rPr lang="en-US" altLang="ko-KR" dirty="0"/>
              <a:t> </a:t>
            </a:r>
            <a:r>
              <a:rPr lang="ko-KR" altLang="en-US" dirty="0"/>
              <a:t>모듈을 직접 실행하라는 의미</a:t>
            </a:r>
            <a:r>
              <a:rPr lang="en-US" altLang="ko-KR" dirty="0"/>
              <a:t>(</a:t>
            </a:r>
            <a:r>
              <a:rPr lang="ko-KR" altLang="en-US" dirty="0"/>
              <a:t>파이썬 표준 테스트 프레임워크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20A4DF-0F01-B1D2-3360-FDD588A9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827015"/>
            <a:ext cx="699232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06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23CFF-3C5C-3293-AFFE-B532E866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806285-7060-2CA6-0440-5FE4E62EF246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41720F02-1B83-47F8-919A-007960A86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02517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45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F87E-2090-3783-DCBC-A9398FE4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C16DD7-18A6-234A-515C-2BE82F7020A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6D3A53B-EEC8-4CCD-7670-12200CE335DB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B57678-B7E7-2B90-1540-A32346182FC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Vmware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에서의 최적화 구현 시 예상결과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1A38BD3-3C77-3F23-3C74-E4E48A379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5556"/>
              </p:ext>
            </p:extLst>
          </p:nvPr>
        </p:nvGraphicFramePr>
        <p:xfrm>
          <a:off x="1013952" y="2781300"/>
          <a:ext cx="15736247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32">
                  <a:extLst>
                    <a:ext uri="{9D8B030D-6E8A-4147-A177-3AD203B41FA5}">
                      <a16:colId xmlns:a16="http://schemas.microsoft.com/office/drawing/2014/main" val="4110754797"/>
                    </a:ext>
                  </a:extLst>
                </a:gridCol>
                <a:gridCol w="1941384">
                  <a:extLst>
                    <a:ext uri="{9D8B030D-6E8A-4147-A177-3AD203B41FA5}">
                      <a16:colId xmlns:a16="http://schemas.microsoft.com/office/drawing/2014/main" val="4036298742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957597673"/>
                    </a:ext>
                  </a:extLst>
                </a:gridCol>
                <a:gridCol w="9048235">
                  <a:extLst>
                    <a:ext uri="{9D8B030D-6E8A-4147-A177-3AD203B41FA5}">
                      <a16:colId xmlns:a16="http://schemas.microsoft.com/office/drawing/2014/main" val="1872226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r>
                        <a:rPr lang="ko-KR" altLang="en-US" dirty="0"/>
                        <a:t>의 동작여부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b="1" dirty="0"/>
                        <a:t>CPU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optimize_cpu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VMware</a:t>
                      </a:r>
                      <a:r>
                        <a:rPr lang="ko-KR" altLang="en-US" dirty="0"/>
                        <a:t>는 게스트 </a:t>
                      </a:r>
                      <a:r>
                        <a:rPr lang="en-US" altLang="ko-KR" dirty="0"/>
                        <a:t>OS</a:t>
                      </a:r>
                      <a:r>
                        <a:rPr lang="ko-KR" altLang="en-US" dirty="0"/>
                        <a:t>가 실제 </a:t>
                      </a:r>
                      <a:r>
                        <a:rPr lang="en-US" altLang="ko-KR" dirty="0"/>
                        <a:t>CPU </a:t>
                      </a:r>
                      <a:r>
                        <a:rPr lang="ko-KR" altLang="en-US" dirty="0"/>
                        <a:t>스케일링을 제어하지 못함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252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2. IO </a:t>
                      </a:r>
                      <a:r>
                        <a:rPr lang="ko-KR" altLang="en-US" b="1" dirty="0"/>
                        <a:t>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optimize_io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구현 완료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scheduler, </a:t>
                      </a:r>
                      <a:r>
                        <a:rPr lang="en-US" altLang="ko-KR" dirty="0" err="1"/>
                        <a:t>read_ahead_kb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같은 디스크 </a:t>
                      </a:r>
                      <a:r>
                        <a:rPr lang="en-US" altLang="ko-KR" dirty="0"/>
                        <a:t>I/O </a:t>
                      </a:r>
                      <a:r>
                        <a:rPr lang="ko-KR" altLang="en-US" dirty="0"/>
                        <a:t>설정은 가상 디스크</a:t>
                      </a:r>
                      <a:r>
                        <a:rPr lang="en-US" altLang="ko-KR" dirty="0"/>
                        <a:t>(SCSI/IDE/VMDK </a:t>
                      </a:r>
                      <a:r>
                        <a:rPr lang="ko-KR" altLang="en-US" dirty="0"/>
                        <a:t>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에서는 실제 장치 설정에 반영되지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2431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메모리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optimize_memory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vm.swappiness</a:t>
                      </a:r>
                      <a:r>
                        <a:rPr lang="ko-KR" altLang="en-US" dirty="0"/>
                        <a:t>는 동작하지만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의 메모리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정책에 따라 효과 미미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40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서비스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optimize_services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systemd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서비스는 가상환경에서도 정상 작동하며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실제로 불필요한 데몬 제거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5. </a:t>
                      </a:r>
                      <a:r>
                        <a:rPr lang="ko-KR" altLang="en-US" b="1" dirty="0"/>
                        <a:t>보안 강화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harden_security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ufw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sshd_config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설정은 </a:t>
                      </a:r>
                      <a:r>
                        <a:rPr lang="en-US" altLang="ko-KR" dirty="0"/>
                        <a:t>VM</a:t>
                      </a:r>
                      <a:r>
                        <a:rPr lang="ko-KR" altLang="en-US" dirty="0"/>
                        <a:t>에서도 </a:t>
                      </a:r>
                      <a:r>
                        <a:rPr lang="en-US" altLang="ko-KR" dirty="0"/>
                        <a:t>OS </a:t>
                      </a:r>
                      <a:r>
                        <a:rPr lang="ko-KR" altLang="en-US" dirty="0"/>
                        <a:t>수준에서 보안 적용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04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6. </a:t>
                      </a:r>
                      <a:r>
                        <a:rPr lang="ko-KR" altLang="en-US" b="1" dirty="0"/>
                        <a:t>디스크 최적화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</a:t>
                      </a:r>
                      <a:r>
                        <a:rPr lang="en-US" altLang="ko-KR" b="1" dirty="0" err="1"/>
                        <a:t>optimize_disk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e4defrag</a:t>
                      </a:r>
                      <a:r>
                        <a:rPr lang="ko-KR" altLang="en-US" dirty="0"/>
                        <a:t>는 실제 </a:t>
                      </a:r>
                      <a:r>
                        <a:rPr lang="en-US" altLang="ko-KR" dirty="0"/>
                        <a:t>ext4 </a:t>
                      </a:r>
                      <a:r>
                        <a:rPr lang="ko-KR" altLang="en-US" dirty="0"/>
                        <a:t>파티션이 아닌 경우 효과 없음 </a:t>
                      </a:r>
                      <a:r>
                        <a:rPr lang="en-US" altLang="ko-KR" dirty="0"/>
                        <a:t>(VM </a:t>
                      </a:r>
                      <a:r>
                        <a:rPr lang="ko-KR" altLang="en-US" dirty="0"/>
                        <a:t>디스크는 일반적으로 조각화 적음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dirty="0" err="1"/>
                        <a:t>inode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정리는 동작하긴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1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7. </a:t>
                      </a:r>
                      <a:r>
                        <a:rPr lang="ko-KR" altLang="en-US" b="1" dirty="0"/>
                        <a:t>자동화 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en-US" altLang="ko-KR" b="1" dirty="0"/>
                        <a:t>(crontab)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주기 작업 실행 가능 </a:t>
                      </a:r>
                      <a:r>
                        <a:rPr lang="en-US" altLang="ko-KR" dirty="0"/>
                        <a:t>(ex. </a:t>
                      </a:r>
                      <a:r>
                        <a:rPr lang="en-US" altLang="ko-KR" dirty="0" err="1"/>
                        <a:t>drop_caches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주기적 실행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8. </a:t>
                      </a:r>
                      <a:r>
                        <a:rPr lang="ko-KR" altLang="en-US" b="1" dirty="0"/>
                        <a:t>로깅 및 알림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아직 구현 안함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 있음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 파일 기록 및 알림 설정은 </a:t>
                      </a:r>
                      <a:r>
                        <a:rPr lang="en-US" altLang="ko-KR" dirty="0"/>
                        <a:t>VM/</a:t>
                      </a:r>
                      <a:r>
                        <a:rPr lang="ko-KR" altLang="en-US" dirty="0"/>
                        <a:t>실물 환경 무관하게 작동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587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559A8B-A611-6DB1-A90A-C0A81D40ECB7}"/>
              </a:ext>
            </a:extLst>
          </p:cNvPr>
          <p:cNvSpPr txBox="1"/>
          <p:nvPr/>
        </p:nvSpPr>
        <p:spPr>
          <a:xfrm>
            <a:off x="1045906" y="8313405"/>
            <a:ext cx="159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Vmware</a:t>
            </a:r>
            <a:r>
              <a:rPr lang="ko-KR" altLang="en-US" dirty="0"/>
              <a:t>에서 제한이 </a:t>
            </a:r>
            <a:r>
              <a:rPr lang="ko-KR" altLang="en-US" dirty="0" err="1"/>
              <a:t>되는거지</a:t>
            </a:r>
            <a:r>
              <a:rPr lang="ko-KR" altLang="en-US" dirty="0"/>
              <a:t> 일반 리눅스에서는 따로 제한되지 않는 것 같아</a:t>
            </a:r>
            <a:r>
              <a:rPr lang="en-US" altLang="ko-KR" dirty="0"/>
              <a:t> </a:t>
            </a:r>
            <a:r>
              <a:rPr lang="en-US" altLang="ko-KR" dirty="0" err="1"/>
              <a:t>Vmware</a:t>
            </a:r>
            <a:r>
              <a:rPr lang="ko-KR" altLang="en-US" dirty="0"/>
              <a:t>를 감지하고 가상환경인 경우에는 동작하지 않게 설정을 추가할 예정</a:t>
            </a:r>
          </a:p>
        </p:txBody>
      </p:sp>
    </p:spTree>
    <p:extLst>
      <p:ext uri="{BB962C8B-B14F-4D97-AF65-F5344CB8AC3E}">
        <p14:creationId xmlns:p14="http://schemas.microsoft.com/office/powerpoint/2010/main" val="3038331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B0F0-C1C6-5FA8-6073-499F7373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E1332A-281C-80B0-FBEC-286EBEB943D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2706F2-B02F-A89A-51EC-2C3CCEB51F17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실행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711C99D-7F5A-74FD-547A-809A342D644E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Optiomizer.py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5B1C0A-2861-40A7-6687-11DC08D3E036}"/>
              </a:ext>
            </a:extLst>
          </p:cNvPr>
          <p:cNvSpPr txBox="1"/>
          <p:nvPr/>
        </p:nvSpPr>
        <p:spPr>
          <a:xfrm>
            <a:off x="1004119" y="2408995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최적화를 실행 해 변화를 확인하기 위해</a:t>
            </a:r>
            <a:r>
              <a:rPr lang="en-US" altLang="ko-KR" b="1" dirty="0"/>
              <a:t> optimizer.py</a:t>
            </a:r>
            <a:r>
              <a:rPr lang="ko-KR" altLang="en-US" b="1" dirty="0"/>
              <a:t>에 </a:t>
            </a:r>
            <a:r>
              <a:rPr lang="en-US" altLang="ko-KR" b="1" dirty="0"/>
              <a:t>main</a:t>
            </a:r>
            <a:r>
              <a:rPr lang="ko-KR" altLang="en-US" b="1" dirty="0"/>
              <a:t>을 임시로 추가해 실행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0483F8-6106-846B-1E46-8F6F961CBB28}"/>
              </a:ext>
            </a:extLst>
          </p:cNvPr>
          <p:cNvSpPr txBox="1"/>
          <p:nvPr/>
        </p:nvSpPr>
        <p:spPr>
          <a:xfrm>
            <a:off x="8686800" y="2224329"/>
            <a:ext cx="758233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####</a:t>
            </a:r>
          </a:p>
          <a:p>
            <a:r>
              <a:rPr lang="en-US" altLang="ko-KR" dirty="0"/>
              <a:t>if __name__ == "__main__":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optimize_system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826B8-3DB7-2F1C-E12D-3CC2F54A4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3771900"/>
            <a:ext cx="6925642" cy="6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3A439-41F8-02CA-54F9-E83171B47C6F}"/>
              </a:ext>
            </a:extLst>
          </p:cNvPr>
          <p:cNvSpPr txBox="1"/>
          <p:nvPr/>
        </p:nvSpPr>
        <p:spPr>
          <a:xfrm>
            <a:off x="709129" y="3138284"/>
            <a:ext cx="608248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중간에 발생하는 오류들은 </a:t>
            </a:r>
            <a:r>
              <a:rPr lang="en-US" altLang="ko-KR" dirty="0"/>
              <a:t>root</a:t>
            </a:r>
            <a:r>
              <a:rPr lang="ko-KR" altLang="en-US" dirty="0"/>
              <a:t>권한 문제로 인한 오류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Sudo </a:t>
            </a:r>
            <a:r>
              <a:rPr lang="ko-KR" altLang="en-US" dirty="0"/>
              <a:t>붙이니 문제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41D29-2202-6AC8-3062-66148E29E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045" y="3771900"/>
            <a:ext cx="702090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6330-0894-0AA5-AC61-3B27453F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47BCDF-53EF-69E4-4944-6DC68A23E9F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D06086-FBC1-B38E-E186-8889DA3D8EBD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2C60401-EB06-C083-FD45-7044BF2A875B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3632478-04AE-6F27-4AA1-F9C372F63948}"/>
              </a:ext>
            </a:extLst>
          </p:cNvPr>
          <p:cNvSpPr txBox="1"/>
          <p:nvPr/>
        </p:nvSpPr>
        <p:spPr>
          <a:xfrm>
            <a:off x="1004119" y="2408995"/>
            <a:ext cx="11568881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 cups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 Red Hat Enterprise Linux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에서 코드 확인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</a:rPr>
              <a:t>	2. </a:t>
            </a:r>
            <a:r>
              <a:rPr lang="ko-KR" altLang="en-US" dirty="0">
                <a:latin typeface="+mn-ea"/>
              </a:rPr>
              <a:t>서비스 비활성화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다음 부팅 시에도 시작이 안 되도록 설정되어 있는지 확인하는 명령</a:t>
            </a: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 err="1">
                <a:latin typeface="+mn-ea"/>
              </a:rPr>
              <a:t>systemctl</a:t>
            </a:r>
            <a:r>
              <a:rPr lang="en-US" altLang="ko-KR" dirty="0">
                <a:latin typeface="+mn-ea"/>
              </a:rPr>
              <a:t> is-enabled</a:t>
            </a:r>
            <a:r>
              <a:rPr lang="ko-KR" altLang="en-US" dirty="0">
                <a:latin typeface="+mn-ea"/>
              </a:rPr>
              <a:t>은 부팅 시 자동 실행 설정이 꺼졌는지 확인하는 가장 정확한 방법이기 때문에</a:t>
            </a:r>
            <a:r>
              <a:rPr lang="en-US" altLang="ko-KR" dirty="0">
                <a:latin typeface="+mn-ea"/>
              </a:rPr>
              <a:t>, </a:t>
            </a:r>
          </a:p>
          <a:p>
            <a:pPr>
              <a:buNone/>
            </a:pPr>
            <a:r>
              <a:rPr lang="ko-KR" altLang="en-US" dirty="0">
                <a:latin typeface="+mn-ea"/>
              </a:rPr>
              <a:t>서비스 비활성화가 의도대로 되었는지 검증할 때 필수로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pPr>
              <a:buNone/>
            </a:pP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Cpus</a:t>
            </a:r>
            <a:r>
              <a:rPr lang="ko-KR" altLang="en-US" dirty="0">
                <a:latin typeface="+mn-ea"/>
              </a:rPr>
              <a:t>인 이유</a:t>
            </a:r>
            <a:r>
              <a:rPr lang="en-US" altLang="ko-KR" dirty="0">
                <a:latin typeface="+mn-ea"/>
              </a:rPr>
              <a:t>:</a:t>
            </a:r>
          </a:p>
          <a:p>
            <a:r>
              <a:rPr lang="en-US" altLang="ko-KR" dirty="0">
                <a:latin typeface="+mn-ea"/>
              </a:rPr>
              <a:t>	1. </a:t>
            </a:r>
            <a:r>
              <a:rPr lang="en-US" altLang="ko-KR" b="1" dirty="0">
                <a:latin typeface="+mn-ea"/>
              </a:rPr>
              <a:t>CUPS (Common Unix Printing System)</a:t>
            </a:r>
            <a:r>
              <a:rPr lang="ko-KR" altLang="en-US" dirty="0">
                <a:latin typeface="+mn-ea"/>
              </a:rPr>
              <a:t> 는 리눅스에서 </a:t>
            </a:r>
            <a:r>
              <a:rPr lang="ko-KR" altLang="en-US" b="1" dirty="0">
                <a:latin typeface="+mn-ea"/>
              </a:rPr>
              <a:t>프린터 관련 서비스</a:t>
            </a:r>
            <a:r>
              <a:rPr lang="ko-KR" altLang="en-US" dirty="0">
                <a:latin typeface="+mn-ea"/>
              </a:rPr>
              <a:t>를 관리하는 시스템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 	2. </a:t>
            </a:r>
            <a:r>
              <a:rPr lang="ko-KR" altLang="en-US" dirty="0">
                <a:latin typeface="+mn-ea"/>
              </a:rPr>
              <a:t>데스크탑 환경에서 프린터 사용을 위해 기본적으로 활성화 되어있음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buNone/>
            </a:pPr>
            <a:r>
              <a:rPr lang="en-US" altLang="ko-KR" dirty="0">
                <a:latin typeface="+mn-ea"/>
              </a:rPr>
              <a:t>	3. </a:t>
            </a:r>
            <a:r>
              <a:rPr lang="ko-KR" altLang="en-US" dirty="0">
                <a:latin typeface="+mn-ea"/>
              </a:rPr>
              <a:t>서버나 개발환경에서 불필요한 서비스이기 때문에 리소스 낭비를 줄이기 위해 대상으로 선택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4. </a:t>
            </a:r>
            <a:r>
              <a:rPr lang="ko-KR" altLang="en-US" dirty="0">
                <a:latin typeface="+mn-ea"/>
              </a:rPr>
              <a:t>쉽게 끄고 꺼졌는데 검증이 가능하며 안전하게 테스트가 가능</a:t>
            </a:r>
            <a:endParaRPr lang="en-US" altLang="ko-KR" dirty="0">
              <a:latin typeface="+mn-ea"/>
            </a:endParaRPr>
          </a:p>
          <a:p>
            <a:pPr>
              <a:buNone/>
            </a:pPr>
            <a:r>
              <a:rPr lang="en-US" altLang="ko-KR" dirty="0">
                <a:latin typeface="+mn-ea"/>
              </a:rPr>
              <a:t>	#</a:t>
            </a:r>
            <a:r>
              <a:rPr lang="ko-KR" altLang="en-US" dirty="0">
                <a:latin typeface="+mn-ea"/>
              </a:rPr>
              <a:t>그 외 목록</a:t>
            </a:r>
            <a:r>
              <a:rPr lang="en-US" altLang="ko-KR" dirty="0">
                <a:latin typeface="+mn-ea"/>
              </a:rPr>
              <a:t>(avahi-</a:t>
            </a:r>
            <a:r>
              <a:rPr lang="en-US" altLang="ko-KR" dirty="0" err="1">
                <a:latin typeface="+mn-ea"/>
              </a:rPr>
              <a:t>deamon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로컬 네트워크 장치 검색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mDNS</a:t>
            </a:r>
            <a:r>
              <a:rPr lang="en-US" altLang="ko-KR" dirty="0">
                <a:latin typeface="+mn-ea"/>
              </a:rPr>
              <a:t>), Bluetooth : </a:t>
            </a:r>
            <a:r>
              <a:rPr lang="ko-KR" altLang="en-US" dirty="0">
                <a:latin typeface="+mn-ea"/>
              </a:rPr>
              <a:t>블루투스 장치연결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7032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69E2-27FC-7CA7-2DCF-B64C0ECFE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7FE54E-B5E4-E481-69FA-9B142B5423BD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867958-D1D7-3B82-8252-F8C15F3E98EC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A1BD4AF-7AB3-6F18-A4DB-C3BBB2B3D4EF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비활성화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optimize_services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0195AE-E656-80BA-CB6E-E05179A6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95795"/>
            <a:ext cx="5382376" cy="362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D662B0-6F69-5355-9EE1-28A1272F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009900"/>
            <a:ext cx="4887007" cy="173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16CD2-FF29-82CA-FED8-D0AAE454D178}"/>
              </a:ext>
            </a:extLst>
          </p:cNvPr>
          <p:cNvSpPr txBox="1"/>
          <p:nvPr/>
        </p:nvSpPr>
        <p:spPr>
          <a:xfrm>
            <a:off x="647700" y="482705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https://docs.redhat.com/ko/documentation/red_hat_enterprise_linux/8/html/configuring_basic_system_settings/managing-system-services-with-systemctl_managing-systemd#displaying-system-service-status_managing-system-services-with-systemctl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9FC36-D69C-9495-381B-02D1A473E276}"/>
              </a:ext>
            </a:extLst>
          </p:cNvPr>
          <p:cNvSpPr txBox="1"/>
          <p:nvPr/>
        </p:nvSpPr>
        <p:spPr>
          <a:xfrm>
            <a:off x="7277100" y="300152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이전 상태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7F190-48AF-61F8-2572-3C515D2833E0}"/>
              </a:ext>
            </a:extLst>
          </p:cNvPr>
          <p:cNvSpPr txBox="1"/>
          <p:nvPr/>
        </p:nvSpPr>
        <p:spPr>
          <a:xfrm>
            <a:off x="12915900" y="3792659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: </a:t>
            </a:r>
            <a:r>
              <a:rPr lang="ko-KR" altLang="en-US" dirty="0"/>
              <a:t>비활성화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43FBE2F-80D0-1022-0D59-00D4EEB5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900" y="4266186"/>
            <a:ext cx="6982799" cy="35247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2E70FA-5522-F92C-C07D-6DD30A736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38035"/>
              </p:ext>
            </p:extLst>
          </p:nvPr>
        </p:nvGraphicFramePr>
        <p:xfrm>
          <a:off x="647700" y="692814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62011902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812690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cups (</a:t>
                      </a:r>
                      <a:r>
                        <a:rPr lang="ko-KR" altLang="en-US" dirty="0"/>
                        <a:t>프린터 서비스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서버에서는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보안 위협 줄이기 위해 비활성화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43036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4FF6F56-7A63-79CD-B6EB-F1F391F7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74012"/>
              </p:ext>
            </p:extLst>
          </p:nvPr>
        </p:nvGraphicFramePr>
        <p:xfrm>
          <a:off x="647700" y="7568221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1167565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36492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bluetooth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데스크탑 환경이 아닌 경우 불필요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포트 노출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6768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FD537E-C431-6F5B-A8BD-0DE3CBCF8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699871"/>
              </p:ext>
            </p:extLst>
          </p:nvPr>
        </p:nvGraphicFramePr>
        <p:xfrm>
          <a:off x="647700" y="8202770"/>
          <a:ext cx="8229600" cy="6400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119115217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5398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avahi-daemon (</a:t>
                      </a:r>
                      <a:r>
                        <a:rPr lang="en-US" dirty="0" err="1"/>
                        <a:t>mDNS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로컬 네트워크 서비스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외부 노출 위험 때문에 차단 권장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116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F0DD1A4-D322-40DD-A359-7112B30C9B63}"/>
              </a:ext>
            </a:extLst>
          </p:cNvPr>
          <p:cNvSpPr txBox="1"/>
          <p:nvPr/>
        </p:nvSpPr>
        <p:spPr>
          <a:xfrm>
            <a:off x="647700" y="627369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효과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04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D212-1543-195A-143B-D2BE03D0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692E4-B972-A132-6157-8B7301DB774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43F0F2C-BECE-A2E0-D7A5-D2FD63345D32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1A167A8-1CE3-F7C7-5A33-8FD6640FB1C0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FB6C-3C9D-68E0-44E4-D58E88C8F029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A51F7-2E10-E713-A49D-B93FAB5D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4" y="4759773"/>
            <a:ext cx="6944694" cy="55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01BA0D-F568-C358-91B3-3788484E5DC3}"/>
              </a:ext>
            </a:extLst>
          </p:cNvPr>
          <p:cNvSpPr txBox="1"/>
          <p:nvPr/>
        </p:nvSpPr>
        <p:spPr>
          <a:xfrm>
            <a:off x="2258961" y="4194401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설치되지 않은 상태일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D2F52-5C54-45F3-46E7-D2B86C51426D}"/>
              </a:ext>
            </a:extLst>
          </p:cNvPr>
          <p:cNvSpPr txBox="1"/>
          <p:nvPr/>
        </p:nvSpPr>
        <p:spPr>
          <a:xfrm>
            <a:off x="8915400" y="1786842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optimize_memory</a:t>
            </a:r>
            <a:r>
              <a:rPr lang="en-US" altLang="ko-KR" dirty="0"/>
              <a:t>(</a:t>
            </a:r>
            <a:r>
              <a:rPr lang="en-US" altLang="ko-KR" dirty="0" err="1"/>
              <a:t>mem_config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if "</a:t>
            </a:r>
            <a:r>
              <a:rPr lang="en-US" altLang="ko-KR" dirty="0" err="1"/>
              <a:t>swappiness</a:t>
            </a:r>
            <a:r>
              <a:rPr lang="en-US" altLang="ko-KR" dirty="0"/>
              <a:t>" in </a:t>
            </a:r>
            <a:r>
              <a:rPr lang="en-US" altLang="ko-KR" dirty="0" err="1"/>
              <a:t>mem_config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f"sysctl</a:t>
            </a:r>
            <a:r>
              <a:rPr lang="en-US" altLang="ko-KR" dirty="0"/>
              <a:t> </a:t>
            </a:r>
            <a:r>
              <a:rPr lang="en-US" altLang="ko-KR" dirty="0" err="1"/>
              <a:t>vm.swappiness</a:t>
            </a:r>
            <a:r>
              <a:rPr lang="en-US" altLang="ko-KR" dirty="0"/>
              <a:t>={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swappiness</a:t>
            </a:r>
            <a:r>
              <a:rPr lang="en-US" altLang="ko-KR" dirty="0"/>
              <a:t>']}")</a:t>
            </a:r>
          </a:p>
          <a:p>
            <a:endParaRPr lang="en-US" altLang="ko-KR" dirty="0"/>
          </a:p>
          <a:p>
            <a:r>
              <a:rPr lang="en-US" altLang="ko-KR" dirty="0"/>
              <a:t>    if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drop_caches_on_schedule</a:t>
            </a:r>
            <a:r>
              <a:rPr lang="en-US" altLang="ko-KR" dirty="0"/>
              <a:t>") and </a:t>
            </a:r>
            <a:r>
              <a:rPr lang="en-US" altLang="ko-KR" dirty="0" err="1"/>
              <a:t>mem_config.get</a:t>
            </a:r>
            <a:r>
              <a:rPr lang="en-US" altLang="ko-KR" dirty="0"/>
              <a:t>("</a:t>
            </a:r>
            <a:r>
              <a:rPr lang="en-US" altLang="ko-KR" dirty="0" err="1"/>
              <a:t>drop_cache_mode</a:t>
            </a:r>
            <a:r>
              <a:rPr lang="en-US" altLang="ko-KR" dirty="0"/>
              <a:t>") is not None: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run_command</a:t>
            </a:r>
            <a:r>
              <a:rPr lang="en-US" altLang="ko-KR" dirty="0"/>
              <a:t>(</a:t>
            </a:r>
            <a:r>
              <a:rPr lang="en-US" altLang="ko-KR" dirty="0" err="1"/>
              <a:t>f"sync</a:t>
            </a:r>
            <a:r>
              <a:rPr lang="en-US" altLang="ko-KR" dirty="0"/>
              <a:t>; echo {</a:t>
            </a:r>
            <a:r>
              <a:rPr lang="en-US" altLang="ko-KR" dirty="0" err="1"/>
              <a:t>mem_config</a:t>
            </a:r>
            <a:r>
              <a:rPr lang="en-US" altLang="ko-KR" dirty="0"/>
              <a:t>['</a:t>
            </a:r>
            <a:r>
              <a:rPr lang="en-US" altLang="ko-KR" dirty="0" err="1"/>
              <a:t>drop_cache_mode</a:t>
            </a:r>
            <a:r>
              <a:rPr lang="en-US" altLang="ko-KR" dirty="0"/>
              <a:t>']} &gt; /proc/sys/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drop_caches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B1FD2-E105-2D8C-5883-726D61EF19CF}"/>
              </a:ext>
            </a:extLst>
          </p:cNvPr>
          <p:cNvSpPr txBox="1"/>
          <p:nvPr/>
        </p:nvSpPr>
        <p:spPr>
          <a:xfrm>
            <a:off x="8915401" y="4570635"/>
            <a:ext cx="758233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"</a:t>
            </a:r>
            <a:r>
              <a:rPr lang="ko-KR" altLang="en-US" dirty="0" err="1"/>
              <a:t>security_hardening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firewall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enable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allowed_ports</a:t>
            </a:r>
            <a:r>
              <a:rPr lang="ko-KR" altLang="en-US" dirty="0"/>
              <a:t>": [</a:t>
            </a:r>
          </a:p>
          <a:p>
            <a:r>
              <a:rPr lang="ko-KR" altLang="en-US" dirty="0"/>
              <a:t>                22,</a:t>
            </a:r>
          </a:p>
          <a:p>
            <a:r>
              <a:rPr lang="ko-KR" altLang="en-US" dirty="0"/>
              <a:t>                80,</a:t>
            </a:r>
          </a:p>
          <a:p>
            <a:r>
              <a:rPr lang="ko-KR" altLang="en-US" dirty="0"/>
              <a:t>                443</a:t>
            </a:r>
          </a:p>
          <a:p>
            <a:r>
              <a:rPr lang="ko-KR" altLang="en-US" dirty="0"/>
              <a:t>            ],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deny_all_by_default</a:t>
            </a:r>
            <a:r>
              <a:rPr lang="ko-KR" altLang="en-US" dirty="0"/>
              <a:t>": </a:t>
            </a:r>
            <a:r>
              <a:rPr lang="ko-KR" altLang="en-US" dirty="0" err="1"/>
              <a:t>true</a:t>
            </a:r>
            <a:endParaRPr lang="ko-KR" altLang="en-US" dirty="0"/>
          </a:p>
          <a:p>
            <a:r>
              <a:rPr lang="ko-KR" altLang="en-US" dirty="0"/>
              <a:t>        },</a:t>
            </a:r>
          </a:p>
          <a:p>
            <a:r>
              <a:rPr lang="ko-KR" altLang="en-US" dirty="0"/>
              <a:t>        "</a:t>
            </a:r>
            <a:r>
              <a:rPr lang="ko-KR" altLang="en-US" dirty="0" err="1"/>
              <a:t>ssh</a:t>
            </a:r>
            <a:r>
              <a:rPr lang="ko-KR" altLang="en-US" dirty="0"/>
              <a:t>": {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permit_root_login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password_authentication</a:t>
            </a:r>
            <a:r>
              <a:rPr lang="ko-KR" altLang="en-US" dirty="0"/>
              <a:t>": "</a:t>
            </a:r>
            <a:r>
              <a:rPr lang="ko-KR" altLang="en-US" dirty="0" err="1"/>
              <a:t>no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protocol</a:t>
            </a:r>
            <a:r>
              <a:rPr lang="ko-KR" altLang="en-US" dirty="0"/>
              <a:t>": 2,</a:t>
            </a:r>
          </a:p>
          <a:p>
            <a:r>
              <a:rPr lang="ko-KR" altLang="en-US" dirty="0"/>
              <a:t>            "</a:t>
            </a:r>
            <a:r>
              <a:rPr lang="ko-KR" altLang="en-US" dirty="0" err="1"/>
              <a:t>max_auth_tries</a:t>
            </a:r>
            <a:r>
              <a:rPr lang="ko-KR" altLang="en-US" dirty="0"/>
              <a:t>": 3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E5B7D6A-BAD7-02E0-0695-B78100E2EE74}"/>
              </a:ext>
            </a:extLst>
          </p:cNvPr>
          <p:cNvSpPr txBox="1"/>
          <p:nvPr/>
        </p:nvSpPr>
        <p:spPr>
          <a:xfrm>
            <a:off x="8915400" y="4194401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Optimizer_settings.json</a:t>
            </a:r>
            <a:endParaRPr lang="en-US" altLang="ko-KR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1AFD77D3-54CB-C95D-EE18-DBABCD8CE19F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Optimizer.py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723B1B-078F-C180-5E03-C36BD0B56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454" y="6041459"/>
            <a:ext cx="6906589" cy="2476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BE8CC90-5A12-11C1-D2DA-A043C386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54" y="6360125"/>
            <a:ext cx="6935168" cy="685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172F34-C70E-4558-308C-BBDE8A231E47}"/>
              </a:ext>
            </a:extLst>
          </p:cNvPr>
          <p:cNvSpPr txBox="1"/>
          <p:nvPr/>
        </p:nvSpPr>
        <p:spPr>
          <a:xfrm>
            <a:off x="2227006" y="552556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서버가 설치 후 최적화 이전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9B07A-677E-3739-34E8-B2383B30BBDC}"/>
              </a:ext>
            </a:extLst>
          </p:cNvPr>
          <p:cNvSpPr txBox="1"/>
          <p:nvPr/>
        </p:nvSpPr>
        <p:spPr>
          <a:xfrm>
            <a:off x="914399" y="7447515"/>
            <a:ext cx="697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내용을 </a:t>
            </a:r>
            <a:r>
              <a:rPr lang="ko-KR" altLang="en-US" dirty="0" err="1"/>
              <a:t>주석제외하고</a:t>
            </a:r>
            <a:r>
              <a:rPr lang="ko-KR" altLang="en-US" dirty="0"/>
              <a:t> 끌어당기면 아무 결과가 나오지 않음</a:t>
            </a:r>
            <a:r>
              <a:rPr lang="en-US" altLang="ko-KR" dirty="0"/>
              <a:t>. </a:t>
            </a:r>
            <a:r>
              <a:rPr lang="ko-KR" altLang="en-US" dirty="0"/>
              <a:t>관련 내용을 </a:t>
            </a:r>
            <a:r>
              <a:rPr lang="en-US" altLang="ko-KR" dirty="0"/>
              <a:t>cat</a:t>
            </a:r>
            <a:r>
              <a:rPr lang="ko-KR" altLang="en-US" dirty="0"/>
              <a:t>으로 보니 모두 주석처리 되어있음</a:t>
            </a:r>
          </a:p>
        </p:txBody>
      </p:sp>
    </p:spTree>
    <p:extLst>
      <p:ext uri="{BB962C8B-B14F-4D97-AF65-F5344CB8AC3E}">
        <p14:creationId xmlns:p14="http://schemas.microsoft.com/office/powerpoint/2010/main" val="384241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D55E-E29A-8655-A9AD-4D37A525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9BB14A-EA5B-2B94-5CFD-5BEF9F905990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5628F21-5811-3145-21FD-1640EC279A79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7DAE067-5E37-C3AD-6037-71A23CC86CA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C3F092A-3043-36F6-5DFB-65C4E59E20DA}"/>
              </a:ext>
            </a:extLst>
          </p:cNvPr>
          <p:cNvSpPr txBox="1"/>
          <p:nvPr/>
        </p:nvSpPr>
        <p:spPr>
          <a:xfrm>
            <a:off x="1004119" y="2408995"/>
            <a:ext cx="646348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'^</a:t>
            </a:r>
            <a:r>
              <a:rPr lang="en-US" altLang="ko-KR" dirty="0" err="1"/>
              <a:t>PermitRootLogin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CD26377-C831-1CF0-A31D-C828615D1FE8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실패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02142-1FDC-64CF-86A0-824E3310B774}"/>
              </a:ext>
            </a:extLst>
          </p:cNvPr>
          <p:cNvSpPr txBox="1"/>
          <p:nvPr/>
        </p:nvSpPr>
        <p:spPr>
          <a:xfrm>
            <a:off x="903375" y="3793990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5ADC9-2DA6-B9EC-F459-2D63F6B7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932966"/>
            <a:ext cx="6982799" cy="1343212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3456514-AB99-6946-1CBE-6048D059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0463"/>
              </p:ext>
            </p:extLst>
          </p:nvPr>
        </p:nvGraphicFramePr>
        <p:xfrm>
          <a:off x="8763000" y="4668379"/>
          <a:ext cx="5486400" cy="109728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156681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618352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PermitRootLogin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PermitRootLogin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180005"/>
                  </a:ext>
                </a:extLst>
              </a:tr>
              <a:tr h="200801">
                <a:tc>
                  <a:txBody>
                    <a:bodyPr/>
                    <a:lstStyle/>
                    <a:p>
                      <a:r>
                        <a:rPr lang="en-US"/>
                        <a:t>PasswordAuthentication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PasswordAuthentication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280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MaxAuthTries</a:t>
                      </a:r>
                      <a:r>
                        <a:rPr lang="en-US" dirty="0"/>
                        <a:t>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49022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5992C043-60B5-D2B5-69D1-99168BE17543}"/>
              </a:ext>
            </a:extLst>
          </p:cNvPr>
          <p:cNvSpPr txBox="1"/>
          <p:nvPr/>
        </p:nvSpPr>
        <p:spPr>
          <a:xfrm>
            <a:off x="8915400" y="4199539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성공 예시</a:t>
            </a:r>
            <a:endParaRPr lang="en-US" altLang="ko-KR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ACC0BF-5726-4A6E-BFFF-6F55B614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92499"/>
              </p:ext>
            </p:extLst>
          </p:nvPr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DA5D3A14-A375-9F99-92AC-EFFCA25BFF08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9146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09E3-021A-DB77-0296-4E3ECED8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CB34BA-324B-EFC1-4FEB-5C45B1813656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A5BBB8-712A-4C12-D857-35EAB770D30C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188A06-48CE-5CFB-AE21-2ADF5843094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D623D9-9ACD-7A8D-D3CD-02E39A116748}"/>
              </a:ext>
            </a:extLst>
          </p:cNvPr>
          <p:cNvSpPr txBox="1"/>
          <p:nvPr/>
        </p:nvSpPr>
        <p:spPr>
          <a:xfrm>
            <a:off x="1028700" y="2387372"/>
            <a:ext cx="102489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b="1" dirty="0"/>
              <a:t>OpenSSH </a:t>
            </a:r>
            <a:r>
              <a:rPr lang="ko-KR" altLang="en-US" b="1" dirty="0"/>
              <a:t>서버 설치가 필요한 이유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리눅스 서버 관리</a:t>
            </a:r>
            <a:r>
              <a:rPr lang="en-US" altLang="ko-KR" dirty="0"/>
              <a:t>:</a:t>
            </a:r>
            <a:r>
              <a:rPr lang="ko-KR" altLang="en-US" dirty="0"/>
              <a:t>	클라우드 서버</a:t>
            </a:r>
            <a:r>
              <a:rPr lang="en-US" altLang="ko-KR" dirty="0"/>
              <a:t>(VM, VPS, AWS, GCP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접속해 관리해야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원격 개발 환경 구축</a:t>
            </a:r>
            <a:r>
              <a:rPr lang="en-US" altLang="ko-KR" dirty="0"/>
              <a:t>: VS Code, </a:t>
            </a:r>
            <a:r>
              <a:rPr lang="en-US" altLang="ko-KR" dirty="0" err="1"/>
              <a:t>Jupyter</a:t>
            </a:r>
            <a:r>
              <a:rPr lang="en-US" altLang="ko-KR" dirty="0"/>
              <a:t>, PyCharm </a:t>
            </a:r>
            <a:r>
              <a:rPr lang="ko-KR" altLang="en-US" dirty="0"/>
              <a:t>등에서 </a:t>
            </a:r>
            <a:r>
              <a:rPr lang="en-US" altLang="ko-KR" dirty="0"/>
              <a:t>SSH</a:t>
            </a:r>
            <a:r>
              <a:rPr lang="ko-KR" altLang="en-US" dirty="0"/>
              <a:t>를 통해 원격 서버 개발할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/>
              <a:t>홈서버</a:t>
            </a:r>
            <a:r>
              <a:rPr lang="ko-KR" altLang="en-US" dirty="0"/>
              <a:t> </a:t>
            </a:r>
            <a:r>
              <a:rPr lang="en-US" altLang="ko-KR" dirty="0"/>
              <a:t>/ NAS </a:t>
            </a:r>
            <a:r>
              <a:rPr lang="ko-KR" altLang="en-US" dirty="0"/>
              <a:t>운영	개인 </a:t>
            </a:r>
            <a:r>
              <a:rPr lang="en-US" altLang="ko-KR" dirty="0"/>
              <a:t>NAS, </a:t>
            </a:r>
            <a:r>
              <a:rPr lang="ko-KR" altLang="en-US" dirty="0"/>
              <a:t>홈 서버에서 외부에서 접속하려고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다중 사용자 시스템</a:t>
            </a:r>
            <a:r>
              <a:rPr lang="en-US" altLang="ko-KR" dirty="0"/>
              <a:t>: </a:t>
            </a:r>
            <a:r>
              <a:rPr lang="ko-KR" altLang="en-US" dirty="0"/>
              <a:t>여러 사용자가 동일한 시스템에 원격 접속 필요 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교육 </a:t>
            </a:r>
            <a:r>
              <a:rPr lang="en-US" altLang="ko-KR" dirty="0"/>
              <a:t>/ </a:t>
            </a:r>
            <a:r>
              <a:rPr lang="ko-KR" altLang="en-US" dirty="0"/>
              <a:t>실습 서버	리눅스 서버 실습을 위한 </a:t>
            </a:r>
            <a:r>
              <a:rPr lang="en-US" altLang="ko-KR" dirty="0"/>
              <a:t>SSH </a:t>
            </a:r>
            <a:r>
              <a:rPr lang="ko-KR" altLang="en-US" dirty="0"/>
              <a:t>기반 접속 지원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스크립트 </a:t>
            </a:r>
            <a:r>
              <a:rPr lang="en-US" altLang="ko-KR" dirty="0"/>
              <a:t>/ CI-CD </a:t>
            </a:r>
            <a:r>
              <a:rPr lang="ko-KR" altLang="en-US" dirty="0"/>
              <a:t>연동</a:t>
            </a:r>
            <a:r>
              <a:rPr lang="en-US" altLang="ko-KR" dirty="0"/>
              <a:t>: </a:t>
            </a:r>
            <a:r>
              <a:rPr lang="ko-KR" altLang="en-US" dirty="0"/>
              <a:t>외부 서버에서 파일을 전송하거나 명령어를 원격으로 실행해야 할 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보안 정책 적용 시스템</a:t>
            </a:r>
            <a:r>
              <a:rPr lang="en-US" altLang="ko-KR" dirty="0"/>
              <a:t>: SSH </a:t>
            </a:r>
            <a:r>
              <a:rPr lang="ko-KR" altLang="en-US" dirty="0"/>
              <a:t>접근 제어</a:t>
            </a:r>
            <a:r>
              <a:rPr lang="en-US" altLang="ko-KR" dirty="0"/>
              <a:t>, </a:t>
            </a:r>
            <a:r>
              <a:rPr lang="ko-KR" altLang="en-US" dirty="0"/>
              <a:t>로그 감시</a:t>
            </a:r>
            <a:r>
              <a:rPr lang="en-US" altLang="ko-KR" dirty="0"/>
              <a:t>, 2</a:t>
            </a:r>
            <a:r>
              <a:rPr lang="ko-KR" altLang="en-US" dirty="0"/>
              <a:t>단계 인증 등 고급 보안 설정 테스트 시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D8D7A84-43E6-1E4C-736C-D29D9631418E}"/>
              </a:ext>
            </a:extLst>
          </p:cNvPr>
          <p:cNvSpPr txBox="1"/>
          <p:nvPr/>
        </p:nvSpPr>
        <p:spPr>
          <a:xfrm>
            <a:off x="1028700" y="5270524"/>
            <a:ext cx="646348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dirty="0"/>
              <a:t>설치 명령 </a:t>
            </a:r>
            <a:r>
              <a:rPr lang="en-US" altLang="ko-KR" dirty="0"/>
              <a:t>: 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enable ssh</a:t>
            </a:r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start ssh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설치 후 확인</a:t>
            </a: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systemctl</a:t>
            </a:r>
            <a:r>
              <a:rPr lang="en-US" altLang="ko-KR" dirty="0"/>
              <a:t> status ssh</a:t>
            </a:r>
          </a:p>
          <a:p>
            <a:pPr>
              <a:buNone/>
            </a:pPr>
            <a:r>
              <a:rPr lang="en-US" altLang="ko-KR" dirty="0"/>
              <a:t>ss -</a:t>
            </a:r>
            <a:r>
              <a:rPr lang="en-US" altLang="ko-KR" dirty="0" err="1"/>
              <a:t>tln</a:t>
            </a:r>
            <a:r>
              <a:rPr lang="en-US" altLang="ko-KR" dirty="0"/>
              <a:t> | grep :22   # </a:t>
            </a:r>
            <a:r>
              <a:rPr lang="ko-KR" altLang="en-US" dirty="0"/>
              <a:t>포트 </a:t>
            </a:r>
            <a:r>
              <a:rPr lang="ko-KR" altLang="en-US" dirty="0" err="1"/>
              <a:t>열려있는지</a:t>
            </a:r>
            <a:r>
              <a:rPr lang="ko-KR" altLang="en-US" dirty="0"/>
              <a:t> 확인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9CAF0-9EFB-7A43-6BFA-A4DA3666CCCF}"/>
              </a:ext>
            </a:extLst>
          </p:cNvPr>
          <p:cNvSpPr txBox="1"/>
          <p:nvPr/>
        </p:nvSpPr>
        <p:spPr>
          <a:xfrm>
            <a:off x="1028700" y="7899628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서버는 </a:t>
            </a:r>
            <a:r>
              <a:rPr lang="ko-KR" altLang="en-US" b="1" dirty="0"/>
              <a:t>“이 시스템에 원격으로 접속할 이유가 있을 때”</a:t>
            </a:r>
            <a:r>
              <a:rPr lang="ko-KR" altLang="en-US" dirty="0"/>
              <a:t> 설치된다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로컬 개발</a:t>
            </a:r>
            <a:r>
              <a:rPr lang="en-US" altLang="ko-KR" dirty="0"/>
              <a:t>/</a:t>
            </a:r>
            <a:r>
              <a:rPr lang="ko-KR" altLang="en-US" dirty="0"/>
              <a:t>일반 사용자 시스템에서는 </a:t>
            </a:r>
            <a:r>
              <a:rPr lang="ko-KR" altLang="en-US" b="1" dirty="0"/>
              <a:t>설치되지 않은 게 일반적</a:t>
            </a:r>
            <a:r>
              <a:rPr lang="ko-KR" altLang="en-US" dirty="0"/>
              <a:t>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원격 제어 목적의 시스템에선 </a:t>
            </a:r>
            <a:r>
              <a:rPr lang="ko-KR" altLang="en-US" b="1" dirty="0"/>
              <a:t>필수 컴포넌트</a:t>
            </a:r>
            <a:r>
              <a:rPr lang="ko-KR" altLang="en-US" dirty="0"/>
              <a:t>로 여겨진다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20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82E05-F20F-C309-EE39-C661A2F4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80E20-675A-B0EC-B736-8B181B89CCD1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323C96F-F230-5486-F87D-B4C8EFF44D32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BF21AB-96D9-A208-C792-E6A9E23A6D03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A061FE1-F9E8-6E7E-DBA9-79A440BD84A3}"/>
              </a:ext>
            </a:extLst>
          </p:cNvPr>
          <p:cNvSpPr txBox="1"/>
          <p:nvPr/>
        </p:nvSpPr>
        <p:spPr>
          <a:xfrm>
            <a:off x="1004119" y="4276164"/>
            <a:ext cx="526806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이전</a:t>
            </a:r>
            <a:endParaRPr lang="en-US" altLang="ko-KR" dirty="0"/>
          </a:p>
          <a:p>
            <a:r>
              <a:rPr lang="en-US" altLang="ko-KR" dirty="0"/>
              <a:t>UFW(Ubuntu Firewall)</a:t>
            </a:r>
            <a:r>
              <a:rPr lang="ko-KR" altLang="en-US" dirty="0"/>
              <a:t>가 </a:t>
            </a:r>
            <a:r>
              <a:rPr lang="ko-KR" altLang="en-US" b="1" dirty="0"/>
              <a:t>비활성화 상태</a:t>
            </a:r>
            <a:r>
              <a:rPr lang="ko-KR" altLang="en-US" dirty="0"/>
              <a:t>라는 뜻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b="1" dirty="0"/>
              <a:t>어떤 방화벽 규칙도 적용되지 않고</a:t>
            </a:r>
            <a:r>
              <a:rPr lang="en-US" altLang="ko-KR" dirty="0"/>
              <a:t>, </a:t>
            </a:r>
            <a:r>
              <a:rPr lang="ko-KR" altLang="en-US" dirty="0"/>
              <a:t>모든 포트가 열려 있는 것과 </a:t>
            </a:r>
            <a:r>
              <a:rPr lang="ko-KR" altLang="en-US" dirty="0" err="1"/>
              <a:t>다르지않음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7573EBC-1647-CC22-883A-2E97DD096108}"/>
              </a:ext>
            </a:extLst>
          </p:cNvPr>
          <p:cNvSpPr txBox="1"/>
          <p:nvPr/>
        </p:nvSpPr>
        <p:spPr>
          <a:xfrm>
            <a:off x="1004119" y="2408995"/>
            <a:ext cx="60824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ko-KR" altLang="en-US" b="1" dirty="0"/>
              <a:t>방화벽 설정 </a:t>
            </a:r>
            <a:r>
              <a:rPr lang="en-US" altLang="ko-KR" b="1" dirty="0"/>
              <a:t>(UFW)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status verbose</a:t>
            </a:r>
          </a:p>
          <a:p>
            <a:pPr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7E8900-A7C4-4206-5E55-F23CE469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19" y="5384160"/>
            <a:ext cx="5268060" cy="5239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4A8063C-B07C-8B99-4961-F3E1019A84C1}"/>
              </a:ext>
            </a:extLst>
          </p:cNvPr>
          <p:cNvSpPr txBox="1"/>
          <p:nvPr/>
        </p:nvSpPr>
        <p:spPr>
          <a:xfrm>
            <a:off x="995234" y="6061632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02E460-3567-CDE1-387E-9B14B8F3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1" y="6492156"/>
            <a:ext cx="6982799" cy="252447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B992CD6-796A-A2D9-57EF-BC45D1E06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57149"/>
              </p:ext>
            </p:extLst>
          </p:nvPr>
        </p:nvGraphicFramePr>
        <p:xfrm>
          <a:off x="8610600" y="1204828"/>
          <a:ext cx="8229600" cy="33832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6152765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338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90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Status: active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✅ </a:t>
                      </a:r>
                      <a:r>
                        <a:rPr lang="en-US" altLang="ko-KR"/>
                        <a:t>UFW(</a:t>
                      </a:r>
                      <a:r>
                        <a:rPr lang="ko-KR" altLang="en-US"/>
                        <a:t>방화벽</a:t>
                      </a:r>
                      <a:r>
                        <a:rPr lang="en-US" altLang="ko-KR"/>
                        <a:t>)</a:t>
                      </a:r>
                      <a:r>
                        <a:rPr lang="ko-KR" altLang="en-US"/>
                        <a:t>가 </a:t>
                      </a:r>
                      <a:r>
                        <a:rPr lang="ko-KR" altLang="en-US" b="1"/>
                        <a:t>활성화</a:t>
                      </a:r>
                      <a:r>
                        <a:rPr lang="ko-KR" altLang="en-US"/>
                        <a:t>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433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Logging: on (low)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로그 기록이 </a:t>
                      </a:r>
                      <a:r>
                        <a:rPr lang="ko-KR" altLang="en-US" b="1"/>
                        <a:t>낮은 수준</a:t>
                      </a:r>
                      <a:r>
                        <a:rPr lang="en-US" altLang="ko-KR" b="1"/>
                        <a:t>(low)</a:t>
                      </a:r>
                      <a:r>
                        <a:rPr lang="ko-KR" altLang="en-US"/>
                        <a:t> 으로 활성화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66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Default: deny (incoming)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수신 거부</a:t>
                      </a:r>
                      <a:r>
                        <a:rPr lang="en-US" altLang="ko-KR" b="1"/>
                        <a:t>(incoming deny)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40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allow (outgoing)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기본 설정으로 </a:t>
                      </a:r>
                      <a:r>
                        <a:rPr lang="ko-KR" altLang="en-US" b="1"/>
                        <a:t>발신 허용</a:t>
                      </a:r>
                      <a:r>
                        <a:rPr lang="en-US" altLang="ko-KR" b="1"/>
                        <a:t>(outgoing allow)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631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disabled (routed)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라우팅된 트래픽은 현재 </a:t>
                      </a:r>
                      <a:r>
                        <a:rPr lang="ko-KR" altLang="en-US" b="1"/>
                        <a:t>방화벽에서 제어하지 않음</a:t>
                      </a:r>
                      <a:endParaRPr lang="ko-KR" alt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2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New profiles: skip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 서비스 프로파일에 대해 기본 설정을 생략하도록 구성됨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5036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EC117C3-4888-A6EB-EEB9-031C0DC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31559"/>
              </p:ext>
            </p:extLst>
          </p:nvPr>
        </p:nvGraphicFramePr>
        <p:xfrm>
          <a:off x="8630265" y="4993708"/>
          <a:ext cx="8229600" cy="18288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675709354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657518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포트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92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SSH </a:t>
                      </a:r>
                      <a:r>
                        <a:rPr lang="ko-KR" altLang="en-US"/>
                        <a:t>접속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97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dirty="0"/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HTTP (</a:t>
                      </a:r>
                      <a:r>
                        <a:rPr lang="ko-KR" altLang="en-US"/>
                        <a:t>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329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/>
                        <a:t>443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HTTPS (</a:t>
                      </a:r>
                      <a:r>
                        <a:rPr lang="ko-KR" altLang="en-US"/>
                        <a:t>보안 웹서버</a:t>
                      </a:r>
                      <a:r>
                        <a:rPr lang="en-US" altLang="ko-KR"/>
                        <a:t>) </a:t>
                      </a:r>
                      <a:r>
                        <a:rPr lang="ko-KR" altLang="en-US"/>
                        <a:t>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24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(v6)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IPv6</a:t>
                      </a:r>
                      <a:r>
                        <a:rPr lang="ko-KR" altLang="en-US" dirty="0"/>
                        <a:t>용 동일 포트 허용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366657"/>
                  </a:ext>
                </a:extLst>
              </a:tr>
            </a:tbl>
          </a:graphicData>
        </a:graphic>
      </p:graphicFrame>
      <p:sp>
        <p:nvSpPr>
          <p:cNvPr id="19" name="TextBox 7">
            <a:extLst>
              <a:ext uri="{FF2B5EF4-FFF2-40B4-BE49-F238E27FC236}">
                <a16:creationId xmlns:a16="http://schemas.microsoft.com/office/drawing/2014/main" id="{D6119F63-11A5-9D42-6DE6-FB4E62812EB3}"/>
              </a:ext>
            </a:extLst>
          </p:cNvPr>
          <p:cNvSpPr txBox="1"/>
          <p:nvPr/>
        </p:nvSpPr>
        <p:spPr>
          <a:xfrm>
            <a:off x="8610600" y="7230923"/>
            <a:ext cx="526806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결과</a:t>
            </a:r>
            <a:endParaRPr lang="en-US" altLang="ko-KR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BA8EE66-BD8B-A230-19E0-F7B2D0865C87}"/>
              </a:ext>
            </a:extLst>
          </p:cNvPr>
          <p:cNvSpPr txBox="1"/>
          <p:nvPr/>
        </p:nvSpPr>
        <p:spPr>
          <a:xfrm>
            <a:off x="8637639" y="7731042"/>
            <a:ext cx="526806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err="1"/>
              <a:t>ufw</a:t>
            </a:r>
            <a:r>
              <a:rPr lang="en-US" altLang="ko-KR" dirty="0"/>
              <a:t> enable </a:t>
            </a:r>
            <a:r>
              <a:rPr lang="ko-KR" altLang="en-US" dirty="0"/>
              <a:t>적용 완료됨</a:t>
            </a:r>
            <a:endParaRPr lang="en-US" altLang="ko-KR" dirty="0"/>
          </a:p>
          <a:p>
            <a:r>
              <a:rPr lang="en-US" altLang="ko-KR" dirty="0"/>
              <a:t>default deny </a:t>
            </a:r>
            <a:r>
              <a:rPr lang="ko-KR" altLang="en-US" dirty="0"/>
              <a:t>정책 적용됨 </a:t>
            </a:r>
            <a:r>
              <a:rPr lang="en-US" altLang="ko-KR" dirty="0"/>
              <a:t>(</a:t>
            </a:r>
            <a:r>
              <a:rPr lang="ko-KR" altLang="en-US" dirty="0"/>
              <a:t>수신 차단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22, 80, 443 </a:t>
            </a:r>
            <a:r>
              <a:rPr lang="ko-KR" altLang="en-US" dirty="0"/>
              <a:t>포트 허용됨</a:t>
            </a:r>
            <a:endParaRPr lang="en-US" altLang="ko-KR" dirty="0"/>
          </a:p>
          <a:p>
            <a:r>
              <a:rPr lang="en-US" altLang="ko-KR" dirty="0"/>
              <a:t>IPv4</a:t>
            </a:r>
            <a:r>
              <a:rPr lang="ko-KR" altLang="en-US" dirty="0"/>
              <a:t>와 </a:t>
            </a:r>
            <a:r>
              <a:rPr lang="en-US" altLang="ko-KR" dirty="0"/>
              <a:t>IPv6 </a:t>
            </a:r>
            <a:r>
              <a:rPr lang="ko-KR" altLang="en-US" dirty="0"/>
              <a:t>모두 적용됨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 접근 통제를 통해 외부 공격을 원천 차단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82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5B373-8CCF-856C-629E-921E224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E5A809-2AD8-A66A-189A-CFE464FD3571}"/>
              </a:ext>
            </a:extLst>
          </p:cNvPr>
          <p:cNvSpPr txBox="1"/>
          <p:nvPr/>
        </p:nvSpPr>
        <p:spPr>
          <a:xfrm>
            <a:off x="1028700" y="971550"/>
            <a:ext cx="46863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4EB61D17-53C5-F955-D810-6195D23C8F61}"/>
              </a:ext>
            </a:extLst>
          </p:cNvPr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13A0C20-B8BA-7AF2-6579-4BF746A8D888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22C12C1F-15C8-52DB-4015-BE298192E79D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7902B93-758E-5C31-C693-1979C0F354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7BA20F75-06E4-0795-CCC9-E6494CCBFC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462393B-1435-884E-E120-DF5C2B827C7D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A7E294-338D-443A-1ABF-AE42D0EBEE2F}"/>
              </a:ext>
            </a:extLst>
          </p:cNvPr>
          <p:cNvSpPr txBox="1"/>
          <p:nvPr/>
        </p:nvSpPr>
        <p:spPr>
          <a:xfrm>
            <a:off x="1662824" y="4457700"/>
            <a:ext cx="8852732" cy="3185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/project-root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/modules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optimizer.py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최적화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backup.py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백업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restore.py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복원 기능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│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utils.py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유틸리티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관리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main.py    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실행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(CLI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GUI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연동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config.json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    	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설정 파일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정의 설정 저장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├── requirements.txt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README.md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설명 및 사용 방법</a:t>
            </a:r>
          </a:p>
        </p:txBody>
      </p:sp>
    </p:spTree>
    <p:extLst>
      <p:ext uri="{BB962C8B-B14F-4D97-AF65-F5344CB8AC3E}">
        <p14:creationId xmlns:p14="http://schemas.microsoft.com/office/powerpoint/2010/main" val="28280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307A6-1FB1-2B0C-BA15-6E9F8CC99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2D52F19-F128-F848-CC58-568A5EBFD4DA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진행 상황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E74842-DB2F-565D-E0CD-0B0E240A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25649"/>
              </p:ext>
            </p:extLst>
          </p:nvPr>
        </p:nvGraphicFramePr>
        <p:xfrm>
          <a:off x="2286000" y="2171700"/>
          <a:ext cx="13853337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192">
                  <a:extLst>
                    <a:ext uri="{9D8B030D-6E8A-4147-A177-3AD203B41FA5}">
                      <a16:colId xmlns:a16="http://schemas.microsoft.com/office/drawing/2014/main" val="3631643003"/>
                    </a:ext>
                  </a:extLst>
                </a:gridCol>
                <a:gridCol w="7868145">
                  <a:extLst>
                    <a:ext uri="{9D8B030D-6E8A-4147-A177-3AD203B41FA5}">
                      <a16:colId xmlns:a16="http://schemas.microsoft.com/office/drawing/2014/main" val="323144745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96310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순서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85361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환경 설정 및 기본 구조 구성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r>
                        <a:rPr lang="en-US" altLang="ko-KR" dirty="0" err="1"/>
                        <a:t>venv</a:t>
                      </a:r>
                      <a:r>
                        <a:rPr lang="en-US" altLang="ko-KR" dirty="0"/>
                        <a:t>/  </a:t>
                      </a:r>
                      <a:r>
                        <a:rPr lang="ko-KR" altLang="en-US" dirty="0"/>
                        <a:t>가상환경 설치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  <a:endParaRPr lang="en-US" altLang="ko-KR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01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추가 </a:t>
                      </a:r>
                      <a:r>
                        <a:rPr lang="en-US" altLang="ko-KR" dirty="0"/>
                        <a:t>(click,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psutil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942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설정 관리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settings.json</a:t>
                      </a:r>
                      <a:r>
                        <a:rPr lang="ko-KR" altLang="en-US" dirty="0"/>
                        <a:t> → 기본 </a:t>
                      </a:r>
                      <a:r>
                        <a:rPr lang="ko-KR" altLang="en-US" dirty="0" err="1"/>
                        <a:t>설정값</a:t>
                      </a:r>
                      <a:r>
                        <a:rPr lang="ko-KR" altLang="en-US" dirty="0"/>
                        <a:t> 정의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방화벽 규칙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 설정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893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config.py</a:t>
                      </a:r>
                      <a:r>
                        <a:rPr lang="ko-KR" altLang="en-US" dirty="0"/>
                        <a:t> → 설정 로드 및 </a:t>
                      </a:r>
                      <a:r>
                        <a:rPr lang="en-US" altLang="ko-KR" dirty="0" err="1"/>
                        <a:t>jsonschema</a:t>
                      </a:r>
                      <a:r>
                        <a:rPr lang="ko-KR" altLang="en-US" dirty="0"/>
                        <a:t>를 활용한 유효성 검사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990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test_config.py</a:t>
                      </a:r>
                      <a:r>
                        <a:rPr lang="en-US" altLang="ko-KR" dirty="0"/>
                        <a:t> → config.py </a:t>
                      </a:r>
                      <a:r>
                        <a:rPr lang="ko-KR" altLang="en-US" dirty="0"/>
                        <a:t>기능 검증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1686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최적화 기능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optimizer.py</a:t>
                      </a:r>
                      <a:r>
                        <a:rPr lang="ko-KR" altLang="en-US" dirty="0"/>
                        <a:t> → 최적화 기능 구현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개발중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357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test_optimizer.py</a:t>
                      </a:r>
                      <a:r>
                        <a:rPr lang="ko-KR" altLang="en-US" dirty="0"/>
                        <a:t> → 최적화 로직 테스트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완료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764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복원 기능 개발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restore.py</a:t>
                      </a:r>
                      <a:r>
                        <a:rPr lang="ko-KR" altLang="en-US" dirty="0"/>
                        <a:t> → 복원 기능 구현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930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test_restore.py</a:t>
                      </a:r>
                      <a:r>
                        <a:rPr lang="en-US" altLang="ko-KR" dirty="0"/>
                        <a:t> → </a:t>
                      </a:r>
                      <a:r>
                        <a:rPr lang="ko-KR" altLang="en-US" dirty="0"/>
                        <a:t>복원 로직 테스트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56056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명령어 인터페이스 개발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main.py</a:t>
                      </a:r>
                      <a:r>
                        <a:rPr lang="ko-KR" altLang="en-US" dirty="0"/>
                        <a:t> → </a:t>
                      </a:r>
                      <a:r>
                        <a:rPr lang="en-US" altLang="ko-KR" dirty="0"/>
                        <a:t>click</a:t>
                      </a:r>
                      <a:r>
                        <a:rPr lang="ko-KR" altLang="en-US" dirty="0"/>
                        <a:t>을 사용한 명령어 인터페이스 추가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63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optimize → </a:t>
                      </a:r>
                      <a:r>
                        <a:rPr lang="ko-KR" altLang="en-US" dirty="0"/>
                        <a:t>최적화 실행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4459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로깅 기능 추가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python main.py restore → </a:t>
                      </a:r>
                      <a:r>
                        <a:rPr lang="ko-KR" altLang="en-US" dirty="0"/>
                        <a:t>복원 실행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0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logger.py</a:t>
                      </a:r>
                      <a:r>
                        <a:rPr lang="ko-KR" altLang="en-US" dirty="0"/>
                        <a:t> → 로그 관리 기능 추가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경고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오류 등 구분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4777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기능에서 </a:t>
                      </a:r>
                      <a:r>
                        <a:rPr lang="en-US" altLang="ko-KR" dirty="0"/>
                        <a:t>logger</a:t>
                      </a:r>
                      <a:r>
                        <a:rPr lang="ko-KR" altLang="en-US" dirty="0"/>
                        <a:t>를 활용하도록 코드 수정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8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단계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통합 테스트 및 문서화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 테스트 진행</a:t>
                      </a:r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604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README.md</a:t>
                      </a:r>
                      <a:r>
                        <a:rPr lang="ko-KR" altLang="en-US" dirty="0"/>
                        <a:t> 업데이트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사용 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실행 예시 추가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847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939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FEE56-0711-7CE5-F281-5B3B07334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FE8176-712D-4255-B717-900935180742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~5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07A2C22-01FC-D092-1C3B-54314B783626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91ABED-6DE9-44A9-9501-6926A08AE4F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A4FB88-085B-5344-70CE-F57C987FE53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59E326-41B5-3DD1-6D29-B0C2BC285EB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9D6B4EE-46B4-2C6B-CF26-15BCC4781D9D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~5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057494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17EF-6F12-039D-13E6-BBA3E5DF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F87C576-F034-71B0-C309-C0AC5C6DF373}"/>
              </a:ext>
            </a:extLst>
          </p:cNvPr>
          <p:cNvSpPr/>
          <p:nvPr/>
        </p:nvSpPr>
        <p:spPr>
          <a:xfrm flipV="1">
            <a:off x="0" y="3314700"/>
            <a:ext cx="6934200" cy="2034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5DB91C4-D162-80E3-3BE1-7E8E224D1ECD}"/>
              </a:ext>
            </a:extLst>
          </p:cNvPr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CBFECFE-F129-90C0-4B52-19A8CCC8C1EC}"/>
                </a:ext>
              </a:extLst>
            </p:cNvPr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F7F12B0D-61E3-5C14-28EC-F07808D02D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F394C13E-C5F7-A399-DCBD-8136C6214A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CC690F3-B313-6EF1-34C9-0395D535CF39}"/>
                </a:ext>
              </a:extLst>
            </p:cNvPr>
            <p:cNvSpPr txBox="1"/>
            <p:nvPr/>
          </p:nvSpPr>
          <p:spPr>
            <a:xfrm>
              <a:off x="815291" y="153091"/>
              <a:ext cx="2484219" cy="4478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모듈화 설계</a:t>
              </a:r>
              <a:endParaRPr lang="en-US" sz="2000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51A3C1E-8836-8E9A-FB87-F9B62501D2BF}"/>
              </a:ext>
            </a:extLst>
          </p:cNvPr>
          <p:cNvSpPr txBox="1"/>
          <p:nvPr/>
        </p:nvSpPr>
        <p:spPr>
          <a:xfrm>
            <a:off x="7587107" y="1928714"/>
            <a:ext cx="9767176" cy="767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project-root/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.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src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/  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소스코드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main.py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메인 실행 파일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optimizer.py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restore.py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기능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utils/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유틸리티 모듈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logger.py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로깅 기능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├── system.py       #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가상환경 탐지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추가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*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 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config.py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불러오기 클래스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config/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관련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optimizer_settings.json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최적화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restore_settings.json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복원 설정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system_info.json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수집된 시스템 정보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config_builder.py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설정 파일 생성 스크립트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tests/   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테스트 코드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__init__.py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test_optimizer.py</a:t>
            </a: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├── test_restore.py</a:t>
            </a:r>
          </a:p>
          <a:p>
            <a:pPr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│   └──</a:t>
            </a: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test_config.py</a:t>
            </a:r>
            <a:endParaRPr lang="en-US" altLang="ko-KR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├── requirements.txt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필수 패키지 목록</a:t>
            </a:r>
          </a:p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└──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README.md                   #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프로젝트 설명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EB62DC4-897A-A3F3-FD8B-57AF3D48383C}"/>
              </a:ext>
            </a:extLst>
          </p:cNvPr>
          <p:cNvSpPr txBox="1"/>
          <p:nvPr/>
        </p:nvSpPr>
        <p:spPr>
          <a:xfrm>
            <a:off x="1028700" y="971550"/>
            <a:ext cx="11163300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스템 구조 설계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6-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</a:t>
            </a:r>
            <a:r>
              <a:rPr lang="ko-KR" alt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동작하지않는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최적화는 구분하기 위한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추가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7F104D92-32B7-3B0A-96CF-7B6561A3FAFA}"/>
              </a:ext>
            </a:extLst>
          </p:cNvPr>
          <p:cNvSpPr txBox="1"/>
          <p:nvPr/>
        </p:nvSpPr>
        <p:spPr>
          <a:xfrm>
            <a:off x="685800" y="4352893"/>
            <a:ext cx="571500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altLang="ko-KR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GUI</a:t>
            </a:r>
            <a:r>
              <a:rPr lang="ko-KR" altLang="en-US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실행을 위한 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sudo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 apt install python3-tk</a:t>
            </a:r>
            <a:endParaRPr lang="ko-KR" altLang="en-US" sz="18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91137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EC5B4-453D-6226-45A0-94420430D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E060F6-1A8A-B0CD-A65D-EBA1A0E2C024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6FEC7E-8040-AFE7-C3AE-2E48D3075AE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System.py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29C1E9-9445-AC42-8FCE-FF621636B0AD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CDE724C-AE25-041A-9C3A-1ACD6361E9EA}"/>
              </a:ext>
            </a:extLst>
          </p:cNvPr>
          <p:cNvSpPr txBox="1"/>
          <p:nvPr/>
        </p:nvSpPr>
        <p:spPr>
          <a:xfrm>
            <a:off x="1028700" y="3578304"/>
            <a:ext cx="725022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/>
              <a:t>주요 설정</a:t>
            </a:r>
            <a:r>
              <a:rPr lang="en-US" altLang="ko-KR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 : </a:t>
            </a:r>
            <a:r>
              <a:rPr lang="ko-KR" altLang="en-US" dirty="0"/>
              <a:t>시스템 제조 정보</a:t>
            </a:r>
            <a:r>
              <a:rPr lang="en-US" altLang="ko-KR" dirty="0"/>
              <a:t>(DMI) </a:t>
            </a:r>
            <a:r>
              <a:rPr lang="ko-KR" altLang="en-US" dirty="0"/>
              <a:t>읽기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f.read</a:t>
            </a:r>
            <a:r>
              <a:rPr lang="en-US" altLang="ko-KR" dirty="0"/>
              <a:t>().lower() : </a:t>
            </a:r>
            <a:r>
              <a:rPr lang="ko-KR" altLang="en-US" dirty="0"/>
              <a:t>전부 소문자로 변환 후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 : </a:t>
            </a:r>
            <a:r>
              <a:rPr lang="ko-KR" altLang="en-US" dirty="0"/>
              <a:t>가상머신 키워드 확인 후</a:t>
            </a:r>
            <a:r>
              <a:rPr lang="en-US" altLang="ko-KR" dirty="0"/>
              <a:t>, </a:t>
            </a:r>
            <a:r>
              <a:rPr lang="ko-KR" altLang="en-US" dirty="0"/>
              <a:t>포함 시 </a:t>
            </a:r>
            <a:r>
              <a:rPr lang="en-US" altLang="ko-KR" dirty="0"/>
              <a:t>True</a:t>
            </a:r>
            <a:r>
              <a:rPr lang="ko-KR" altLang="en-US" dirty="0"/>
              <a:t>반환</a:t>
            </a:r>
            <a:endParaRPr lang="en-US" altLang="ko-KR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1C2BEE-E2B1-12DE-9156-0893C3551DD6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2D31-5DD8-A1AE-D725-96C5B658C09B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def </a:t>
            </a:r>
            <a:r>
              <a:rPr lang="en-US" altLang="ko-KR" dirty="0" err="1"/>
              <a:t>is_virtual_machine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try:</a:t>
            </a:r>
          </a:p>
          <a:p>
            <a:r>
              <a:rPr lang="en-US" altLang="ko-KR" dirty="0"/>
              <a:t>        with open("/sys/class/</a:t>
            </a:r>
            <a:r>
              <a:rPr lang="en-US" altLang="ko-KR" dirty="0" err="1"/>
              <a:t>dmi</a:t>
            </a:r>
            <a:r>
              <a:rPr lang="en-US" altLang="ko-KR" dirty="0"/>
              <a:t>/id/</a:t>
            </a:r>
            <a:r>
              <a:rPr lang="en-US" altLang="ko-KR" dirty="0" err="1"/>
              <a:t>product_name</a:t>
            </a:r>
            <a:r>
              <a:rPr lang="en-US" altLang="ko-KR" dirty="0"/>
              <a:t>", "r") as f:</a:t>
            </a:r>
          </a:p>
          <a:p>
            <a:r>
              <a:rPr lang="en-US" altLang="ko-KR" dirty="0"/>
              <a:t>            name = </a:t>
            </a:r>
            <a:r>
              <a:rPr lang="en-US" altLang="ko-KR" dirty="0" err="1"/>
              <a:t>f.read</a:t>
            </a:r>
            <a:r>
              <a:rPr lang="en-US" altLang="ko-KR" dirty="0"/>
              <a:t>().lower()</a:t>
            </a:r>
          </a:p>
          <a:p>
            <a:r>
              <a:rPr lang="en-US" altLang="ko-KR" dirty="0"/>
              <a:t>            return any(kw in name for kw in ["</a:t>
            </a:r>
            <a:r>
              <a:rPr lang="en-US" altLang="ko-KR" dirty="0" err="1"/>
              <a:t>vmware</a:t>
            </a:r>
            <a:r>
              <a:rPr lang="en-US" altLang="ko-KR" dirty="0"/>
              <a:t>", "</a:t>
            </a:r>
            <a:r>
              <a:rPr lang="en-US" altLang="ko-KR" dirty="0" err="1"/>
              <a:t>virtualbox</a:t>
            </a:r>
            <a:r>
              <a:rPr lang="en-US" altLang="ko-KR" dirty="0"/>
              <a:t>", "</a:t>
            </a:r>
            <a:r>
              <a:rPr lang="en-US" altLang="ko-KR" dirty="0" err="1"/>
              <a:t>qemu</a:t>
            </a:r>
            <a:r>
              <a:rPr lang="en-US" altLang="ko-KR" dirty="0"/>
              <a:t>", "</a:t>
            </a:r>
            <a:r>
              <a:rPr lang="en-US" altLang="ko-KR" dirty="0" err="1"/>
              <a:t>kvm</a:t>
            </a:r>
            <a:r>
              <a:rPr lang="en-US" altLang="ko-KR" dirty="0"/>
              <a:t>", "</a:t>
            </a:r>
            <a:r>
              <a:rPr lang="en-US" altLang="ko-KR" dirty="0" err="1"/>
              <a:t>hyper-v</a:t>
            </a:r>
            <a:r>
              <a:rPr lang="en-US" altLang="ko-KR" dirty="0"/>
              <a:t>"])</a:t>
            </a:r>
          </a:p>
          <a:p>
            <a:r>
              <a:rPr lang="en-US" altLang="ko-KR" dirty="0"/>
              <a:t>    except Exception:</a:t>
            </a:r>
          </a:p>
          <a:p>
            <a:r>
              <a:rPr lang="en-US" altLang="ko-KR" dirty="0"/>
              <a:t>        return False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63034-A914-A115-C827-B49DD4F8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3" y="5905500"/>
            <a:ext cx="6973273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5F399-75E8-403D-BBA9-376CF7E85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9FB565-3E12-A3E7-9168-F87EC945396F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2C2D9B-5857-FBE8-3180-ED301B36C0B3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27673BD-C45E-B0A7-44CC-AF0CE2C4561C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 탐지 함수 사용하여 사용하지 않는 기능 실행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0EBD0B3-A292-2F19-B79E-59461E5027A7}"/>
              </a:ext>
            </a:extLst>
          </p:cNvPr>
          <p:cNvSpPr txBox="1"/>
          <p:nvPr/>
        </p:nvSpPr>
        <p:spPr>
          <a:xfrm>
            <a:off x="1028700" y="3578304"/>
            <a:ext cx="725022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주요 설정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System.py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에서 선언한 함수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을 사용해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True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반환 시 해당 최적화 건너뜀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38824E-8922-5D4C-466D-550B62C35BB0}"/>
              </a:ext>
            </a:extLst>
          </p:cNvPr>
          <p:cNvSpPr txBox="1"/>
          <p:nvPr/>
        </p:nvSpPr>
        <p:spPr>
          <a:xfrm>
            <a:off x="997223" y="2717423"/>
            <a:ext cx="6082481" cy="29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b="1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환경에서 실행 중인지 확인하여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반환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2EF93-D173-9FEF-A972-E49A6BA3210D}"/>
              </a:ext>
            </a:extLst>
          </p:cNvPr>
          <p:cNvSpPr txBox="1"/>
          <p:nvPr/>
        </p:nvSpPr>
        <p:spPr>
          <a:xfrm>
            <a:off x="8839200" y="3393638"/>
            <a:ext cx="758233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from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src.utils.system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import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~</a:t>
            </a:r>
          </a:p>
          <a:p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if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is_virtual_machine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():</a:t>
            </a:r>
          </a:p>
          <a:p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        </a:t>
            </a:r>
            <a:r>
              <a:rPr lang="en-US" altLang="ko-KR" dirty="0" err="1">
                <a:latin typeface="Source Han Sans KR Medium" panose="020B0600000101010101" charset="-127"/>
                <a:ea typeface="Source Han Sans KR Medium" panose="020B0600000101010101" charset="-127"/>
              </a:rPr>
              <a:t>logger.warning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("⚠️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가상 환경에서는 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CPU governor </a:t>
            </a:r>
            <a:r>
              <a:rPr lang="ko-KR" altLang="en-US" dirty="0">
                <a:latin typeface="Source Han Sans KR Medium" panose="020B0600000101010101" charset="-127"/>
                <a:ea typeface="Source Han Sans KR Medium" panose="020B0600000101010101" charset="-127"/>
              </a:rPr>
              <a:t>설정을 건너뜁니다</a:t>
            </a:r>
            <a:r>
              <a:rPr lang="en-US" altLang="ko-KR" dirty="0">
                <a:latin typeface="Source Han Sans KR Medium" panose="020B0600000101010101" charset="-127"/>
                <a:ea typeface="Source Han Sans KR Medium" panose="020B0600000101010101" charset="-127"/>
              </a:rPr>
              <a:t>.")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3CAD15-5845-BE47-A07C-07CF56834D6D}"/>
              </a:ext>
            </a:extLst>
          </p:cNvPr>
          <p:cNvSpPr txBox="1"/>
          <p:nvPr/>
        </p:nvSpPr>
        <p:spPr>
          <a:xfrm>
            <a:off x="997223" y="5046703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latin typeface="Source Han Sans KR Medium" panose="020B0600000101010101" charset="-127"/>
                <a:ea typeface="Source Han Sans KR Medium" panose="020B0600000101010101" charset="-127"/>
              </a:rPr>
              <a:t>건너뛰는 최적화 </a:t>
            </a:r>
            <a:r>
              <a:rPr lang="en-US" altLang="ko-KR" b="1" dirty="0">
                <a:latin typeface="Source Han Sans KR Medium" panose="020B0600000101010101" charset="-127"/>
                <a:ea typeface="Source Han Sans KR Medium" panose="020B0600000101010101" charset="-127"/>
              </a:rPr>
              <a:t>: CPU, I/O, DISK</a:t>
            </a:r>
            <a:endParaRPr lang="en-US" altLang="ko-KR" dirty="0">
              <a:latin typeface="Source Han Sans KR Medium" panose="020B0600000101010101" charset="-127"/>
              <a:ea typeface="Source Han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587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297E5-1A92-BEF9-DD6D-68DBCD531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739473E-52CA-DC96-E6B7-2CC08DB20559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E145DC9-4B2C-C348-FF73-77AAF63526D7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19C8D87-0E9E-7090-993E-E3173FCAB372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D38A76-0E7E-E71B-D90F-FA2D9459BBB5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1CAB1E8-BBD8-7031-3EAD-5C2D4A606129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A11B0-66FB-3E0B-81CE-FA8D70A7620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04DA27-E3D1-27CC-E984-CB029329C2C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5C361C76-5383-7040-C842-59776A8C259C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987989-38AA-4A15-6450-6F2625296C8C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FB44A-E832-6FB1-D73B-65A50BB0E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9E9FB-E09D-4898-D664-B5EABD323C7F}"/>
              </a:ext>
            </a:extLst>
          </p:cNvPr>
          <p:cNvSpPr txBox="1"/>
          <p:nvPr/>
        </p:nvSpPr>
        <p:spPr>
          <a:xfrm>
            <a:off x="8883357" y="3598864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원인분석</a:t>
            </a:r>
            <a:endParaRPr lang="en-US" altLang="ko-KR" dirty="0"/>
          </a:p>
          <a:p>
            <a:r>
              <a:rPr lang="en-US" altLang="ko-KR" dirty="0"/>
              <a:t>^#?{key} </a:t>
            </a:r>
            <a:r>
              <a:rPr lang="ko-KR" altLang="en-US" dirty="0"/>
              <a:t>는 실제로 </a:t>
            </a:r>
            <a:r>
              <a:rPr lang="en-US" altLang="ko-KR" dirty="0"/>
              <a:t>{key} </a:t>
            </a:r>
            <a:r>
              <a:rPr lang="ko-KR" altLang="en-US" dirty="0"/>
              <a:t>앞에 </a:t>
            </a:r>
            <a:r>
              <a:rPr lang="en-US" altLang="ko-KR" dirty="0"/>
              <a:t>#</a:t>
            </a:r>
            <a:r>
              <a:rPr lang="ko-KR" altLang="en-US" dirty="0"/>
              <a:t>이 있거나 없거나 한 줄만 매칭</a:t>
            </a:r>
            <a:endParaRPr lang="en-US" altLang="ko-KR" dirty="0"/>
          </a:p>
          <a:p>
            <a:r>
              <a:rPr lang="ko-KR" altLang="en-US" dirty="0"/>
              <a:t>그러나 실제 파일에는 중간에 공백이 있을 수도 있고</a:t>
            </a:r>
            <a:r>
              <a:rPr lang="en-US" altLang="ko-KR" dirty="0"/>
              <a:t>, </a:t>
            </a:r>
            <a:r>
              <a:rPr lang="ko-KR" altLang="en-US" dirty="0"/>
              <a:t>여러 라인이 존재하기 때문에 제대로 매칭되지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4001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5F3D-6893-9DE7-F0FC-33CD8D6D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FA7EC0-27B2-EA7D-8015-234BB8B432B7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079E1D6-19C3-646D-F478-A9590D2EC96D}"/>
              </a:ext>
            </a:extLst>
          </p:cNvPr>
          <p:cNvSpPr txBox="1"/>
          <p:nvPr/>
        </p:nvSpPr>
        <p:spPr>
          <a:xfrm>
            <a:off x="1028700" y="934868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최적화 확인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396360F-A39C-0E69-D2FD-D92D653F4D0C}"/>
              </a:ext>
            </a:extLst>
          </p:cNvPr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강화 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harden_security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D18253E-3D25-EF48-AE61-F347FCD6DD0B}"/>
              </a:ext>
            </a:extLst>
          </p:cNvPr>
          <p:cNvSpPr txBox="1"/>
          <p:nvPr/>
        </p:nvSpPr>
        <p:spPr>
          <a:xfrm>
            <a:off x="1004119" y="2408995"/>
            <a:ext cx="669208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altLang="ko-KR" b="1" dirty="0"/>
              <a:t>SSH </a:t>
            </a:r>
            <a:r>
              <a:rPr lang="ko-KR" altLang="en-US" b="1" dirty="0"/>
              <a:t>설정 강화</a:t>
            </a:r>
            <a:endParaRPr lang="en-US" altLang="ko-KR" b="1" dirty="0"/>
          </a:p>
          <a:p>
            <a:pPr>
              <a:buNone/>
            </a:pPr>
            <a:r>
              <a:rPr lang="en-US" altLang="ko-KR" dirty="0" err="1"/>
              <a:t>PermitRootLogin</a:t>
            </a:r>
            <a:r>
              <a:rPr lang="en-US" altLang="ko-KR" dirty="0"/>
              <a:t>, </a:t>
            </a:r>
            <a:r>
              <a:rPr lang="en-US" altLang="ko-KR" dirty="0" err="1"/>
              <a:t>PasswordAuthentication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수정 후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명령어 </a:t>
            </a:r>
            <a:r>
              <a:rPr lang="en-US" altLang="ko-KR" dirty="0"/>
              <a:t>: grep -Ei '</a:t>
            </a:r>
            <a:r>
              <a:rPr lang="en-US" altLang="ko-KR" dirty="0" err="1"/>
              <a:t>PermitRootLogin|PasswordAuthentication|MaxAuthTries</a:t>
            </a:r>
            <a:r>
              <a:rPr lang="en-US" altLang="ko-KR" dirty="0"/>
              <a:t>' /</a:t>
            </a:r>
            <a:r>
              <a:rPr lang="en-US" altLang="ko-KR" dirty="0" err="1"/>
              <a:t>etc</a:t>
            </a:r>
            <a:r>
              <a:rPr lang="en-US" altLang="ko-KR" dirty="0"/>
              <a:t>/ssh/</a:t>
            </a:r>
            <a:r>
              <a:rPr lang="en-US" altLang="ko-KR" dirty="0" err="1"/>
              <a:t>sshd_config</a:t>
            </a: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355F4F0-713A-ABA4-C80D-192E9DB902A0}"/>
              </a:ext>
            </a:extLst>
          </p:cNvPr>
          <p:cNvSpPr txBox="1"/>
          <p:nvPr/>
        </p:nvSpPr>
        <p:spPr>
          <a:xfrm>
            <a:off x="8915400" y="1341394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후 </a:t>
            </a:r>
            <a:r>
              <a:rPr lang="en-US" altLang="ko-KR" dirty="0"/>
              <a:t>– </a:t>
            </a:r>
            <a:r>
              <a:rPr lang="ko-KR" altLang="en-US" dirty="0"/>
              <a:t>성공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67783-D7AD-6149-63C5-88B8BD0ABB7E}"/>
              </a:ext>
            </a:extLst>
          </p:cNvPr>
          <p:cNvSpPr txBox="1"/>
          <p:nvPr/>
        </p:nvSpPr>
        <p:spPr>
          <a:xfrm>
            <a:off x="880601" y="4391024"/>
            <a:ext cx="63159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PermitRootLogin</a:t>
            </a:r>
            <a:r>
              <a:rPr lang="en-US" altLang="ko-KR" dirty="0"/>
              <a:t> </a:t>
            </a:r>
            <a:r>
              <a:rPr lang="ko-KR" altLang="en-US" dirty="0"/>
              <a:t>은 </a:t>
            </a:r>
            <a:r>
              <a:rPr lang="en-US" altLang="ko-KR" b="1" dirty="0"/>
              <a:t>SSH</a:t>
            </a:r>
            <a:r>
              <a:rPr lang="ko-KR" altLang="en-US" b="1" dirty="0"/>
              <a:t>를 통해 </a:t>
            </a:r>
            <a:r>
              <a:rPr lang="en-US" altLang="ko-KR" b="1" dirty="0"/>
              <a:t>root </a:t>
            </a:r>
            <a:r>
              <a:rPr lang="ko-KR" altLang="en-US" b="1" dirty="0"/>
              <a:t>사용자로 직접 로그인하는 것을 허용할지 여부</a:t>
            </a:r>
            <a:r>
              <a:rPr lang="ko-KR" altLang="en-US" dirty="0"/>
              <a:t>를 제어함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yes        # root </a:t>
            </a:r>
            <a:r>
              <a:rPr lang="ko-KR" altLang="en-US" dirty="0"/>
              <a:t>로그인 허용 </a:t>
            </a:r>
            <a:r>
              <a:rPr lang="en-US" altLang="ko-KR" dirty="0"/>
              <a:t>(</a:t>
            </a:r>
            <a:r>
              <a:rPr lang="ko-KR" altLang="en-US" dirty="0"/>
              <a:t>위험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PermitRootLogin</a:t>
            </a:r>
            <a:r>
              <a:rPr lang="en-US" altLang="ko-KR" dirty="0"/>
              <a:t> no         # root </a:t>
            </a:r>
            <a:r>
              <a:rPr lang="ko-KR" altLang="en-US" dirty="0"/>
              <a:t>로그인 차단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8888810-F392-0C52-1A16-465205D6A728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6459236"/>
          <a:ext cx="11277600" cy="2103120"/>
        </p:xfrm>
        <a:graphic>
          <a:graphicData uri="http://schemas.openxmlformats.org/drawingml/2006/table">
            <a:tbl>
              <a:tblPr/>
              <a:tblGrid>
                <a:gridCol w="2107963">
                  <a:extLst>
                    <a:ext uri="{9D8B030D-6E8A-4147-A177-3AD203B41FA5}">
                      <a16:colId xmlns:a16="http://schemas.microsoft.com/office/drawing/2014/main" val="2310783607"/>
                    </a:ext>
                  </a:extLst>
                </a:gridCol>
                <a:gridCol w="9169637">
                  <a:extLst>
                    <a:ext uri="{9D8B030D-6E8A-4147-A177-3AD203B41FA5}">
                      <a16:colId xmlns:a16="http://schemas.microsoft.com/office/drawing/2014/main" val="1381387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설정 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적용 효과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745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PermitRootLogin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루트 계정으로 직접 로그인 차단 → 해커가 루트 계정부터 </a:t>
                      </a:r>
                      <a:r>
                        <a:rPr lang="ko-KR" altLang="en-US" dirty="0" err="1"/>
                        <a:t>크랙하는</a:t>
                      </a:r>
                      <a:r>
                        <a:rPr lang="ko-KR" altLang="en-US" dirty="0"/>
                        <a:t> 걸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96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PasswordAuthentication no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패스워드 로그인 비활성화 → 무차별 대입 공격</a:t>
                      </a:r>
                      <a:r>
                        <a:rPr lang="en-US" altLang="ko-KR" dirty="0"/>
                        <a:t>(Brute-force) </a:t>
                      </a:r>
                      <a:r>
                        <a:rPr lang="ko-KR" altLang="en-US" dirty="0"/>
                        <a:t>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74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Protocol 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안전한 </a:t>
                      </a:r>
                      <a:r>
                        <a:rPr lang="en-US" altLang="ko-KR"/>
                        <a:t>SSH </a:t>
                      </a:r>
                      <a:r>
                        <a:rPr lang="ko-KR" altLang="en-US"/>
                        <a:t>프로토콜 사용 </a:t>
                      </a:r>
                      <a:r>
                        <a:rPr lang="en-US" altLang="ko-KR"/>
                        <a:t>(1</a:t>
                      </a:r>
                      <a:r>
                        <a:rPr lang="ko-KR" altLang="en-US"/>
                        <a:t>은 취약점 많음</a:t>
                      </a:r>
                      <a:r>
                        <a:rPr lang="en-US" altLang="ko-KR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98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MaxAuthTries 3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 횟수 제한 → 무한 시도 방지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181722"/>
                  </a:ext>
                </a:extLst>
              </a:tr>
            </a:tbl>
          </a:graphicData>
        </a:graphic>
      </p:graphicFrame>
      <p:sp>
        <p:nvSpPr>
          <p:cNvPr id="21" name="TextBox 7">
            <a:extLst>
              <a:ext uri="{FF2B5EF4-FFF2-40B4-BE49-F238E27FC236}">
                <a16:creationId xmlns:a16="http://schemas.microsoft.com/office/drawing/2014/main" id="{247888F8-105C-B430-9E6D-129E915F290F}"/>
              </a:ext>
            </a:extLst>
          </p:cNvPr>
          <p:cNvSpPr txBox="1"/>
          <p:nvPr/>
        </p:nvSpPr>
        <p:spPr>
          <a:xfrm>
            <a:off x="1256868" y="6014632"/>
            <a:ext cx="7250222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dirty="0"/>
              <a:t>최적화 시 긍정적 효과</a:t>
            </a:r>
            <a:endParaRPr lang="en-US" altLang="ko-KR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38BB3E8-B336-2528-15D1-FDA93AE7F809}"/>
              </a:ext>
            </a:extLst>
          </p:cNvPr>
          <p:cNvSpPr txBox="1"/>
          <p:nvPr/>
        </p:nvSpPr>
        <p:spPr>
          <a:xfrm>
            <a:off x="10624289" y="7761936"/>
            <a:ext cx="476811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/>
              <a:t>OpenSSH </a:t>
            </a:r>
            <a:r>
              <a:rPr lang="ko-KR" altLang="en-US" dirty="0"/>
              <a:t>최신버전 부터는 </a:t>
            </a:r>
            <a:r>
              <a:rPr lang="en-US" altLang="ko-KR" dirty="0"/>
              <a:t>SSH 1</a:t>
            </a:r>
            <a:r>
              <a:rPr lang="ko-KR" altLang="en-US" dirty="0"/>
              <a:t>은 제거되었고 </a:t>
            </a:r>
            <a:r>
              <a:rPr lang="en-US" altLang="ko-KR" dirty="0"/>
              <a:t>SSH 2</a:t>
            </a:r>
            <a:r>
              <a:rPr lang="ko-KR" altLang="en-US" dirty="0"/>
              <a:t>만 사용</a:t>
            </a:r>
            <a:r>
              <a:rPr lang="en-US" altLang="ko-KR" dirty="0"/>
              <a:t>(protocol</a:t>
            </a:r>
            <a:r>
              <a:rPr lang="ko-KR" altLang="en-US" dirty="0"/>
              <a:t> 항목 제거됨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006EC-B59B-BD50-4CF0-97249E5F6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19226"/>
            <a:ext cx="6906589" cy="1324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ED6166-41E4-A0E4-58B3-F0D9EC54090F}"/>
              </a:ext>
            </a:extLst>
          </p:cNvPr>
          <p:cNvSpPr txBox="1"/>
          <p:nvPr/>
        </p:nvSpPr>
        <p:spPr>
          <a:xfrm>
            <a:off x="8883357" y="359886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 코드</a:t>
            </a:r>
            <a:endParaRPr lang="en-US" altLang="ko-KR" dirty="0"/>
          </a:p>
          <a:p>
            <a:r>
              <a:rPr lang="ko-KR" altLang="en-US" dirty="0" err="1"/>
              <a:t>sed</a:t>
            </a:r>
            <a:r>
              <a:rPr lang="ko-KR" altLang="en-US" dirty="0"/>
              <a:t> -</a:t>
            </a:r>
            <a:r>
              <a:rPr lang="ko-KR" altLang="en-US" dirty="0" err="1"/>
              <a:t>i</a:t>
            </a:r>
            <a:r>
              <a:rPr lang="ko-KR" altLang="en-US" dirty="0"/>
              <a:t> '</a:t>
            </a:r>
            <a:r>
              <a:rPr lang="ko-KR" altLang="en-US" dirty="0" err="1"/>
              <a:t>s</a:t>
            </a:r>
            <a:r>
              <a:rPr lang="ko-KR" altLang="en-US" dirty="0"/>
              <a:t>/^#?{</a:t>
            </a:r>
            <a:r>
              <a:rPr lang="ko-KR" altLang="en-US" dirty="0" err="1"/>
              <a:t>key</a:t>
            </a:r>
            <a:r>
              <a:rPr lang="ko-KR" altLang="en-US" dirty="0"/>
              <a:t>}.*/{</a:t>
            </a:r>
            <a:r>
              <a:rPr lang="ko-KR" altLang="en-US" dirty="0" err="1"/>
              <a:t>key</a:t>
            </a:r>
            <a:r>
              <a:rPr lang="ko-KR" altLang="en-US" dirty="0"/>
              <a:t>} {</a:t>
            </a:r>
            <a:r>
              <a:rPr lang="ko-KR" altLang="en-US" dirty="0" err="1"/>
              <a:t>val</a:t>
            </a:r>
            <a:r>
              <a:rPr lang="ko-KR" altLang="en-US" dirty="0"/>
              <a:t>}/'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ssh</a:t>
            </a:r>
            <a:r>
              <a:rPr lang="ko-KR" altLang="en-US" dirty="0"/>
              <a:t>/</a:t>
            </a:r>
            <a:r>
              <a:rPr lang="ko-KR" altLang="en-US" dirty="0" err="1"/>
              <a:t>sshd_config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변경된 코드</a:t>
            </a:r>
            <a:endParaRPr lang="en-US" altLang="ko-KR" dirty="0"/>
          </a:p>
          <a:p>
            <a:r>
              <a:rPr lang="en-US" altLang="ko-KR" dirty="0"/>
              <a:t>sed -</a:t>
            </a:r>
            <a:r>
              <a:rPr lang="en-US" altLang="ko-KR" dirty="0" err="1"/>
              <a:t>i</a:t>
            </a:r>
            <a:r>
              <a:rPr lang="en-US" altLang="ko-KR" dirty="0"/>
              <a:t> -E 's|^[#\\s]*{key}\\s+.*|{key} {</a:t>
            </a:r>
            <a:r>
              <a:rPr lang="en-US" altLang="ko-KR" dirty="0" err="1"/>
              <a:t>val</a:t>
            </a:r>
            <a:r>
              <a:rPr lang="en-US" altLang="ko-KR" dirty="0"/>
              <a:t>}|' {</a:t>
            </a:r>
            <a:r>
              <a:rPr lang="en-US" altLang="ko-KR" dirty="0" err="1"/>
              <a:t>sshd_config_path</a:t>
            </a:r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-E: </a:t>
            </a:r>
            <a:r>
              <a:rPr lang="ko-KR" altLang="en-US" dirty="0"/>
              <a:t>확장 정규 표현식 사용</a:t>
            </a:r>
            <a:endParaRPr lang="en-US" altLang="ko-KR" dirty="0"/>
          </a:p>
          <a:p>
            <a:r>
              <a:rPr lang="en-US" altLang="ko-KR" dirty="0"/>
              <a:t>^[#\\s]*{key}: # </a:t>
            </a:r>
            <a:r>
              <a:rPr lang="ko-KR" altLang="en-US" dirty="0"/>
              <a:t>또는 공백이 반복된 후 </a:t>
            </a:r>
            <a:r>
              <a:rPr lang="en-US" altLang="ko-KR" dirty="0"/>
              <a:t>{key}</a:t>
            </a:r>
            <a:r>
              <a:rPr lang="ko-KR" altLang="en-US" dirty="0"/>
              <a:t>가 나오는 모든 경우 매칭</a:t>
            </a:r>
            <a:endParaRPr lang="en-US" altLang="ko-KR" dirty="0"/>
          </a:p>
          <a:p>
            <a:r>
              <a:rPr lang="en-US" altLang="ko-KR" dirty="0"/>
              <a:t>\\s+.*: </a:t>
            </a:r>
            <a:r>
              <a:rPr lang="ko-KR" altLang="en-US" dirty="0"/>
              <a:t>그 뒤로 아무 값이든 매칭</a:t>
            </a:r>
            <a:endParaRPr lang="en-US" altLang="ko-KR" dirty="0"/>
          </a:p>
          <a:p>
            <a:r>
              <a:rPr lang="en-US" altLang="ko-KR" dirty="0"/>
              <a:t>|: / </a:t>
            </a:r>
            <a:r>
              <a:rPr lang="ko-KR" altLang="en-US" dirty="0"/>
              <a:t>대신 파이프</a:t>
            </a:r>
            <a:r>
              <a:rPr lang="en-US" altLang="ko-KR" dirty="0"/>
              <a:t>(|)</a:t>
            </a:r>
            <a:r>
              <a:rPr lang="ko-KR" altLang="en-US" dirty="0"/>
              <a:t>를 구분자로 사용해 값에 슬래시</a:t>
            </a:r>
            <a:r>
              <a:rPr lang="en-US" altLang="ko-KR" dirty="0"/>
              <a:t>(/)</a:t>
            </a:r>
            <a:r>
              <a:rPr lang="ko-KR" altLang="en-US" dirty="0"/>
              <a:t>가 있어도 문제 없도록 처리</a:t>
            </a:r>
          </a:p>
        </p:txBody>
      </p:sp>
    </p:spTree>
    <p:extLst>
      <p:ext uri="{BB962C8B-B14F-4D97-AF65-F5344CB8AC3E}">
        <p14:creationId xmlns:p14="http://schemas.microsoft.com/office/powerpoint/2010/main" val="21777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D98F-2CAD-3D4E-B6DB-19646B223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5B06997-9339-DF44-4FE2-BC27FFF461A3}"/>
              </a:ext>
            </a:extLst>
          </p:cNvPr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E7B182-61BA-115F-898B-95462D0F0D41}"/>
              </a:ext>
            </a:extLst>
          </p:cNvPr>
          <p:cNvSpPr txBox="1"/>
          <p:nvPr/>
        </p:nvSpPr>
        <p:spPr>
          <a:xfrm>
            <a:off x="1028700" y="971550"/>
            <a:ext cx="6286500" cy="50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가상환경에서 건너뛰는 최적화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63B352-44D6-31DE-99C1-4312C38E1C4B}"/>
              </a:ext>
            </a:extLst>
          </p:cNvPr>
          <p:cNvSpPr txBox="1"/>
          <p:nvPr/>
        </p:nvSpPr>
        <p:spPr>
          <a:xfrm>
            <a:off x="1662749" y="1616980"/>
            <a:ext cx="7024051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가상환경도 실제환경과 같은 파일로 존재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C8116D-FF7C-5E53-5B16-21B712E8C982}"/>
              </a:ext>
            </a:extLst>
          </p:cNvPr>
          <p:cNvSpPr txBox="1"/>
          <p:nvPr/>
        </p:nvSpPr>
        <p:spPr>
          <a:xfrm>
            <a:off x="997223" y="2717423"/>
            <a:ext cx="6082481" cy="1895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가상환경에서 파일이 변경되면 실제 환경에서도 변경됨</a:t>
            </a:r>
            <a:r>
              <a:rPr lang="en-US" altLang="ko-KR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2520"/>
              </a:lnSpc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파일이 정해진 옵션대로 변경 시 실제환경에서도 적용됨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IO</a:t>
            </a:r>
            <a:r>
              <a:rPr lang="ko-KR" altLang="en-US" sz="1800" b="1" dirty="0">
                <a:solidFill>
                  <a:srgbClr val="00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최적화의 스케줄러 부분인데 실제 물리 디바이스가 아니 여서 실효가 없지만 파일에는 정상적으로 변경되는 것을 확인</a:t>
            </a:r>
            <a:endParaRPr lang="en-US" sz="1800" b="1" dirty="0">
              <a:solidFill>
                <a:srgbClr val="00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4131C9-385B-6C79-5FF2-6149039A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740775"/>
            <a:ext cx="6096851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54BEC-827F-EA60-5FE2-56BF1579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E7B74C-FA76-EC30-1C33-727805B76C09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~6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D4E4B-D473-3147-8BB3-6B1CE98CCD8C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76F4C66-C429-FDC5-C039-771790F2900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1256F9-CF45-4D86-59B4-3557EC454FEF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5E86E0F-1E06-E972-ABF8-ACF50F4BA80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4583ED4-ACAC-57F1-00E0-783C27475B92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~6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622199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F31E4-12B4-94F5-AB2A-48CA11A4A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A0E76E-F03D-87C2-8E50-49DC165AA6BA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목록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7F29D-7E12-D5E4-32D2-971169DF8069}"/>
              </a:ext>
            </a:extLst>
          </p:cNvPr>
          <p:cNvSpPr txBox="1"/>
          <p:nvPr/>
        </p:nvSpPr>
        <p:spPr>
          <a:xfrm>
            <a:off x="762000" y="1866900"/>
            <a:ext cx="16154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CPU </a:t>
            </a:r>
            <a:r>
              <a:rPr lang="ko-KR" altLang="en-US" dirty="0"/>
              <a:t>스케줄러는 작업 분배 정책을 제어하는 핵심 요소로</a:t>
            </a:r>
            <a:r>
              <a:rPr lang="en-US" altLang="ko-KR" dirty="0"/>
              <a:t>, SCHED_FIFO, SCHED_RR, SCHED_BATCH </a:t>
            </a:r>
            <a:r>
              <a:rPr lang="ko-KR" altLang="en-US" dirty="0"/>
              <a:t>등 다양한 정책이 존재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특정 서비스나 서버 애플리케이션은 실시간 응답성을 요구할 수 있음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고성능 연산 또는 지연 민감한 작업에 맞춘 맞춤형 </a:t>
            </a:r>
            <a:r>
              <a:rPr lang="en-US" altLang="ko-KR" dirty="0"/>
              <a:t>CPU </a:t>
            </a:r>
            <a:r>
              <a:rPr lang="ko-KR" altLang="en-US" dirty="0"/>
              <a:t>처리 방식 적용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멀티태스킹 환경에서 성능 안정성 향상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메모리 캐시를 무조건 주기적으로 삭제함</a:t>
            </a:r>
            <a:r>
              <a:rPr lang="en-US" altLang="ko-KR" dirty="0"/>
              <a:t>. </a:t>
            </a:r>
            <a:r>
              <a:rPr lang="ko-KR" altLang="en-US" dirty="0"/>
              <a:t>그러나 시스템이 여유 메모리를 많이 갖고 있는 경우에도 캐시를 비워서 오히려 성능 저하 가능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동적 메모리 상황 감지 기반으로 행동할 수 있어야 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상황에 따라 유연하게 동작하여 불필요한 캐시 삭제를 줄임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디스크 접근 최소화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I/O </a:t>
            </a:r>
            <a:r>
              <a:rPr lang="ko-KR" altLang="en-US" dirty="0"/>
              <a:t>병목 줄임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좀비 프로세스는 부모 프로세스가 죽지 않는 한 시스템 자원을 점유한 채로 남아 있음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특히 서버 환경에서는 장기 실행 시 시스템 부하의 원인이 됨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메모리 및 </a:t>
            </a:r>
            <a:r>
              <a:rPr lang="en-US" altLang="ko-KR" dirty="0"/>
              <a:t>PID </a:t>
            </a:r>
            <a:r>
              <a:rPr lang="ko-KR" altLang="en-US" dirty="0"/>
              <a:t>공간 회수</a:t>
            </a:r>
            <a:r>
              <a:rPr lang="en-US" altLang="ko-KR" dirty="0"/>
              <a:t>, </a:t>
            </a:r>
            <a:r>
              <a:rPr lang="ko-KR" altLang="en-US" dirty="0"/>
              <a:t>시스템 안정성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자동화된 자가 회복 기능의 일환이 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현재는 단순히 비어 있는 파일</a:t>
            </a:r>
            <a:r>
              <a:rPr lang="en-US" altLang="ko-KR" dirty="0"/>
              <a:t>/</a:t>
            </a:r>
            <a:r>
              <a:rPr lang="ko-KR" altLang="en-US" dirty="0"/>
              <a:t>디렉토리를 삭제만 하고 기록은 남기지 않음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시스템 유지보수 시 원인 분석을 어렵게 만듦</a:t>
            </a:r>
            <a:r>
              <a:rPr lang="en-US" altLang="ko-KR" dirty="0"/>
              <a:t>.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장점</a:t>
            </a:r>
            <a:r>
              <a:rPr lang="en-US" altLang="ko-KR" dirty="0"/>
              <a:t>: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삭제 이력 로깅으로 추적 가능성 확보</a:t>
            </a:r>
            <a:r>
              <a:rPr lang="en-US" altLang="ko-KR" dirty="0"/>
              <a:t>.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실수로 삭제된 경우 복구 기준 제공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7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5742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기능 개발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45991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백업 및 복원 로직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9706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Python 3.10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7699" y="3453344"/>
            <a:ext cx="36692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Rsync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tar, 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01184" y="4414944"/>
            <a:ext cx="1499215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8964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VMware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5132518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ko-KR" alt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및 테스트 환경</a:t>
            </a:r>
            <a:endParaRPr lang="en-US" sz="3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5B85998A-09E1-7A8A-1A01-0306C512D099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기술 스택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C3DC-1BFA-CA4E-AC0B-11E0DE05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1086F46-4D46-18E7-C618-814E70DA0BBF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B4A5D-73EA-D7DA-B84B-8EF99A32225E}"/>
              </a:ext>
            </a:extLst>
          </p:cNvPr>
          <p:cNvSpPr txBox="1"/>
          <p:nvPr/>
        </p:nvSpPr>
        <p:spPr>
          <a:xfrm>
            <a:off x="838200" y="1866900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11334-5A24-AD99-8BA1-52482284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553744"/>
            <a:ext cx="4534533" cy="1400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3F4ED5-6B95-71F6-9645-7E9950DBD93C}"/>
              </a:ext>
            </a:extLst>
          </p:cNvPr>
          <p:cNvSpPr txBox="1"/>
          <p:nvPr/>
        </p:nvSpPr>
        <p:spPr>
          <a:xfrm>
            <a:off x="9129252" y="3803559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옵션은 </a:t>
            </a:r>
            <a:r>
              <a:rPr lang="en-US" altLang="ko-KR" dirty="0"/>
              <a:t>SCHED_FIFO(</a:t>
            </a:r>
            <a:r>
              <a:rPr lang="ko-KR" altLang="en-US" dirty="0"/>
              <a:t>실시간 스케줄링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설정해뒀으며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나중에 옵션으로 바꿀 수 있도록 설정할 예정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4C4FA7-5EE7-A550-92DA-2D0B3C4E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5143500"/>
            <a:ext cx="6781800" cy="4323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EAE2E-6BB1-EB0E-E8F0-499324E4E131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</p:spTree>
    <p:extLst>
      <p:ext uri="{BB962C8B-B14F-4D97-AF65-F5344CB8AC3E}">
        <p14:creationId xmlns:p14="http://schemas.microsoft.com/office/powerpoint/2010/main" val="2461316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0F92A-8251-6AD0-24E1-009C081B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0961FE01-9D54-67E1-D1A4-2886D04F9945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5FF1AF-93EA-B402-7E1E-B5433ADC7B7C}"/>
              </a:ext>
            </a:extLst>
          </p:cNvPr>
          <p:cNvGraphicFramePr>
            <a:graphicFrameLocks noGrp="1"/>
          </p:cNvGraphicFramePr>
          <p:nvPr/>
        </p:nvGraphicFramePr>
        <p:xfrm>
          <a:off x="3657600" y="2059940"/>
          <a:ext cx="9144000" cy="616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07805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10842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32475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가상환경 테스트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1087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GRUB 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X(</a:t>
                      </a:r>
                      <a:r>
                        <a:rPr lang="ko-KR" altLang="en-US" dirty="0" err="1"/>
                        <a:t>부트로더</a:t>
                      </a:r>
                      <a:r>
                        <a:rPr lang="ko-KR" altLang="en-US" dirty="0"/>
                        <a:t> 직접 테스트 불가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4871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시스템 스냅샷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Timeshift</a:t>
                      </a:r>
                      <a:r>
                        <a:rPr lang="en-US" altLang="ko-KR" dirty="0"/>
                        <a:t>, Snapper)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ko-KR" altLang="en-US" dirty="0"/>
                        <a:t>일부 제한 있음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821853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및 데이터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기반 백업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029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(snapshot)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O(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환경 필요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660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08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UFW </a:t>
                      </a:r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84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환경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Hone </a:t>
                      </a:r>
                      <a:r>
                        <a:rPr lang="ko-KR" altLang="en-US" dirty="0"/>
                        <a:t>디렉토리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7567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Dotfiles </a:t>
                      </a:r>
                      <a:r>
                        <a:rPr lang="ko-KR" altLang="en-US" dirty="0"/>
                        <a:t>관리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chezmoi</a:t>
                      </a:r>
                      <a:r>
                        <a:rPr lang="en-US" altLang="ko-KR" dirty="0"/>
                        <a:t>, git)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0528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소프트웨어 복원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APT </a:t>
                      </a:r>
                      <a:r>
                        <a:rPr lang="ko-KR" altLang="en-US" dirty="0"/>
                        <a:t>캐시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(Debian)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2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RPM </a:t>
                      </a:r>
                      <a:r>
                        <a:rPr lang="ko-KR" altLang="en-US" dirty="0"/>
                        <a:t>패키지 복원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(RHEL)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801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자동화 및 복구 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Cron </a:t>
                      </a:r>
                      <a:r>
                        <a:rPr lang="ko-KR" altLang="en-US" dirty="0"/>
                        <a:t>기반 스케줄링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89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복원 스크립트화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56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848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0F5BB-24CE-430D-FAC4-F5935CC0D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01998EE-11B9-12DB-379C-074732690284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정리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D78E3-1687-7E51-7FE2-0F0735AF598C}"/>
              </a:ext>
            </a:extLst>
          </p:cNvPr>
          <p:cNvSpPr txBox="1"/>
          <p:nvPr/>
        </p:nvSpPr>
        <p:spPr>
          <a:xfrm>
            <a:off x="1447800" y="194310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GRUB </a:t>
            </a:r>
            <a:r>
              <a:rPr lang="ko-KR" altLang="en-US" dirty="0"/>
              <a:t>복원	</a:t>
            </a:r>
            <a:r>
              <a:rPr lang="en-US" altLang="ko-KR" dirty="0"/>
              <a:t>	: </a:t>
            </a:r>
            <a:r>
              <a:rPr lang="ko-KR" altLang="en-US" dirty="0"/>
              <a:t>부팅 장애 복구 핵심 기능</a:t>
            </a:r>
            <a:r>
              <a:rPr lang="en-US" altLang="ko-KR" dirty="0"/>
              <a:t>. </a:t>
            </a:r>
            <a:r>
              <a:rPr lang="ko-KR" altLang="en-US" dirty="0"/>
              <a:t>물리 환경에서 중요시스템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 </a:t>
            </a:r>
            <a:r>
              <a:rPr lang="en-US" altLang="ko-KR" dirty="0"/>
              <a:t>(</a:t>
            </a:r>
            <a:r>
              <a:rPr lang="en-US" altLang="ko-KR" dirty="0" err="1"/>
              <a:t>Timeshift</a:t>
            </a:r>
            <a:r>
              <a:rPr lang="en-US" altLang="ko-KR" dirty="0"/>
              <a:t>, Snapper)	: </a:t>
            </a:r>
            <a:r>
              <a:rPr lang="ko-KR" altLang="en-US" dirty="0"/>
              <a:t>설정 복구 및 롤백에 효과적</a:t>
            </a:r>
            <a:r>
              <a:rPr lang="en-US" altLang="ko-KR" dirty="0"/>
              <a:t>. GUI </a:t>
            </a:r>
            <a:r>
              <a:rPr lang="ko-KR" altLang="en-US" dirty="0"/>
              <a:t>도구는 제한적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F13BB-B01B-2DB6-DA8B-E27B4DA5222E}"/>
              </a:ext>
            </a:extLst>
          </p:cNvPr>
          <p:cNvSpPr txBox="1"/>
          <p:nvPr/>
        </p:nvSpPr>
        <p:spPr>
          <a:xfrm>
            <a:off x="1447800" y="2884865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및 데이터 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기반 백업 복원	</a:t>
            </a:r>
            <a:r>
              <a:rPr lang="en-US" altLang="ko-KR" dirty="0"/>
              <a:t>: </a:t>
            </a:r>
            <a:r>
              <a:rPr lang="ko-KR" altLang="en-US" dirty="0"/>
              <a:t>안정적인 디렉터리</a:t>
            </a:r>
            <a:r>
              <a:rPr lang="en-US" altLang="ko-KR" dirty="0"/>
              <a:t>/</a:t>
            </a:r>
            <a:r>
              <a:rPr lang="ko-KR" altLang="en-US" dirty="0"/>
              <a:t>파일 복제</a:t>
            </a:r>
            <a:r>
              <a:rPr lang="en-US" altLang="ko-KR" dirty="0"/>
              <a:t>. </a:t>
            </a:r>
            <a:r>
              <a:rPr lang="ko-KR" altLang="en-US" dirty="0"/>
              <a:t>자동화 연계 용이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Btrfs</a:t>
            </a:r>
            <a:r>
              <a:rPr lang="en-US" altLang="ko-KR" dirty="0"/>
              <a:t> </a:t>
            </a:r>
            <a:r>
              <a:rPr lang="ko-KR" altLang="en-US" dirty="0"/>
              <a:t>복원 </a:t>
            </a:r>
            <a:r>
              <a:rPr lang="en-US" altLang="ko-KR" dirty="0"/>
              <a:t>(snapshot)	: </a:t>
            </a:r>
            <a:r>
              <a:rPr lang="ko-KR" altLang="en-US" dirty="0"/>
              <a:t>고급 사용자에게 적합</a:t>
            </a:r>
            <a:r>
              <a:rPr lang="en-US" altLang="ko-KR" dirty="0"/>
              <a:t>, </a:t>
            </a:r>
            <a:r>
              <a:rPr lang="ko-KR" altLang="en-US" dirty="0"/>
              <a:t>복구 속도 및 무결성 우수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4F592-D92F-57D8-CA93-06030BD925BF}"/>
              </a:ext>
            </a:extLst>
          </p:cNvPr>
          <p:cNvSpPr txBox="1"/>
          <p:nvPr/>
        </p:nvSpPr>
        <p:spPr>
          <a:xfrm>
            <a:off x="1447800" y="382663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 복원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설정 백업	</a:t>
            </a:r>
            <a:r>
              <a:rPr lang="en-US" altLang="ko-KR" dirty="0"/>
              <a:t>	: </a:t>
            </a:r>
            <a:r>
              <a:rPr lang="ko-KR" altLang="en-US" dirty="0"/>
              <a:t>중요 설정 파일 자동 백업</a:t>
            </a:r>
            <a:r>
              <a:rPr lang="en-US" altLang="ko-KR" dirty="0"/>
              <a:t>. </a:t>
            </a:r>
            <a:r>
              <a:rPr lang="ko-KR" altLang="en-US" dirty="0"/>
              <a:t>설정 손상 대비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UFW </a:t>
            </a:r>
            <a:r>
              <a:rPr lang="ko-KR" altLang="en-US" dirty="0"/>
              <a:t>설정 백업</a:t>
            </a:r>
            <a:r>
              <a:rPr lang="en-US" altLang="ko-KR" dirty="0"/>
              <a:t>/</a:t>
            </a:r>
            <a:r>
              <a:rPr lang="ko-KR" altLang="en-US" dirty="0"/>
              <a:t>복원	</a:t>
            </a:r>
            <a:r>
              <a:rPr lang="en-US" altLang="ko-KR" dirty="0"/>
              <a:t>: </a:t>
            </a:r>
            <a:r>
              <a:rPr lang="ko-KR" altLang="en-US" dirty="0"/>
              <a:t>방화벽 복원</a:t>
            </a:r>
            <a:r>
              <a:rPr lang="en-US" altLang="ko-KR" dirty="0"/>
              <a:t>. </a:t>
            </a:r>
            <a:r>
              <a:rPr lang="ko-KR" altLang="en-US" dirty="0"/>
              <a:t>보안 환경의 일관성 유지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7E9C3-677A-FECF-4BDB-B734A26FBB6F}"/>
              </a:ext>
            </a:extLst>
          </p:cNvPr>
          <p:cNvSpPr txBox="1"/>
          <p:nvPr/>
        </p:nvSpPr>
        <p:spPr>
          <a:xfrm>
            <a:off x="1447800" y="4772820"/>
            <a:ext cx="1470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환경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Home </a:t>
            </a:r>
            <a:r>
              <a:rPr lang="ko-KR" altLang="en-US" dirty="0"/>
              <a:t>디렉토리 백업	</a:t>
            </a:r>
            <a:r>
              <a:rPr lang="en-US" altLang="ko-KR" dirty="0"/>
              <a:t>: </a:t>
            </a:r>
            <a:r>
              <a:rPr lang="ko-KR" altLang="en-US" dirty="0"/>
              <a:t>사용자 설정 및 데이터 복구에 매우 유용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Dotfiles </a:t>
            </a:r>
            <a:r>
              <a:rPr lang="ko-KR" altLang="en-US" dirty="0"/>
              <a:t>관리 </a:t>
            </a:r>
            <a:r>
              <a:rPr lang="en-US" altLang="ko-KR" dirty="0"/>
              <a:t>(</a:t>
            </a:r>
            <a:r>
              <a:rPr lang="en-US" altLang="ko-KR" dirty="0" err="1"/>
              <a:t>chezmoi</a:t>
            </a:r>
            <a:r>
              <a:rPr lang="en-US" altLang="ko-KR" dirty="0"/>
              <a:t>, git)	: </a:t>
            </a:r>
            <a:r>
              <a:rPr lang="ko-KR" altLang="en-US" dirty="0"/>
              <a:t>개발환경 일관성 유지에 탁월</a:t>
            </a:r>
            <a:r>
              <a:rPr lang="en-US" altLang="ko-KR" dirty="0"/>
              <a:t>. CLI </a:t>
            </a:r>
            <a:r>
              <a:rPr lang="ko-KR" altLang="en-US" dirty="0"/>
              <a:t>환경이라 가상에서도 무리 없음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1F0F3-623D-371D-88D1-1314BDB3CBBE}"/>
              </a:ext>
            </a:extLst>
          </p:cNvPr>
          <p:cNvSpPr txBox="1"/>
          <p:nvPr/>
        </p:nvSpPr>
        <p:spPr>
          <a:xfrm>
            <a:off x="1447800" y="5714585"/>
            <a:ext cx="158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소프트웨어 복원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APT </a:t>
            </a:r>
            <a:r>
              <a:rPr lang="ko-KR" altLang="en-US" dirty="0"/>
              <a:t>캐시 복원 </a:t>
            </a:r>
            <a:r>
              <a:rPr lang="en-US" altLang="ko-KR" dirty="0"/>
              <a:t>(Debian)	: </a:t>
            </a:r>
            <a:r>
              <a:rPr lang="ko-KR" altLang="en-US" dirty="0"/>
              <a:t>설치된 패키지 복원 자동화</a:t>
            </a:r>
            <a:r>
              <a:rPr lang="en-US" altLang="ko-KR" dirty="0"/>
              <a:t>. </a:t>
            </a:r>
            <a:r>
              <a:rPr lang="ko-KR" altLang="en-US" dirty="0"/>
              <a:t>우분투 기반에 유리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RPM </a:t>
            </a:r>
            <a:r>
              <a:rPr lang="ko-KR" altLang="en-US" dirty="0"/>
              <a:t>패키지 복원 </a:t>
            </a:r>
            <a:r>
              <a:rPr lang="en-US" altLang="ko-KR" dirty="0"/>
              <a:t>(RHEL)	: RHEL </a:t>
            </a:r>
            <a:r>
              <a:rPr lang="ko-KR" altLang="en-US" dirty="0"/>
              <a:t>계열만 해당</a:t>
            </a:r>
            <a:r>
              <a:rPr lang="en-US" altLang="ko-KR" dirty="0"/>
              <a:t>. </a:t>
            </a:r>
            <a:r>
              <a:rPr lang="ko-KR" altLang="en-US" dirty="0"/>
              <a:t>의존성 유지에 도움됨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ED23-0A40-7158-1E33-8496F8FDEB3F}"/>
              </a:ext>
            </a:extLst>
          </p:cNvPr>
          <p:cNvSpPr txBox="1"/>
          <p:nvPr/>
        </p:nvSpPr>
        <p:spPr>
          <a:xfrm>
            <a:off x="1463040" y="6656350"/>
            <a:ext cx="1379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자동화 및 복구 계획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Cron </a:t>
            </a:r>
            <a:r>
              <a:rPr lang="ko-KR" altLang="en-US" dirty="0"/>
              <a:t>기반 스케줄링	</a:t>
            </a:r>
            <a:r>
              <a:rPr lang="en-US" altLang="ko-KR" dirty="0"/>
              <a:t>	: </a:t>
            </a:r>
            <a:r>
              <a:rPr lang="ko-KR" altLang="en-US" dirty="0"/>
              <a:t>백업 및 복원 자동화 핵심</a:t>
            </a:r>
            <a:r>
              <a:rPr lang="en-US" altLang="ko-KR" dirty="0"/>
              <a:t>. </a:t>
            </a:r>
            <a:r>
              <a:rPr lang="ko-KR" altLang="en-US" dirty="0"/>
              <a:t>안정적 동작 가능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복원 스크립트화	</a:t>
            </a:r>
            <a:r>
              <a:rPr lang="en-US" altLang="ko-KR" dirty="0"/>
              <a:t>	: </a:t>
            </a:r>
            <a:r>
              <a:rPr lang="ko-KR" altLang="en-US" dirty="0"/>
              <a:t>모든 항목을 자동화할 수 있는 기반 기능</a:t>
            </a:r>
          </a:p>
        </p:txBody>
      </p:sp>
    </p:spTree>
    <p:extLst>
      <p:ext uri="{BB962C8B-B14F-4D97-AF65-F5344CB8AC3E}">
        <p14:creationId xmlns:p14="http://schemas.microsoft.com/office/powerpoint/2010/main" val="10267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4295B-7B6F-E9F2-E0EF-7B50DB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EFE71B6B-4F75-30CB-5FEB-893647B65F41}"/>
              </a:ext>
            </a:extLst>
          </p:cNvPr>
          <p:cNvSpPr txBox="1"/>
          <p:nvPr/>
        </p:nvSpPr>
        <p:spPr>
          <a:xfrm>
            <a:off x="1028700" y="971550"/>
            <a:ext cx="366920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복원기능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순서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9CADC9-18FE-FC2C-2049-B636B47657BD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3238500"/>
          <a:ext cx="1219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19090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270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69040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복원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진행 상황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53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백업</a:t>
                      </a:r>
                      <a:r>
                        <a:rPr lang="en-US" altLang="ko-KR" dirty="0"/>
                        <a:t>(/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, UFW)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설정 오류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환경</a:t>
                      </a:r>
                      <a:r>
                        <a:rPr lang="en-US" altLang="ko-KR" dirty="0"/>
                        <a:t>(Hone, Dotfiles)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개인 설정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36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 목록 복원</a:t>
                      </a:r>
                      <a:r>
                        <a:rPr lang="en-US" altLang="ko-KR" dirty="0"/>
                        <a:t>(APT,RPM)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설치 환경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데이터 복원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rsync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Btrfs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업무 데이터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25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시스템 복원</a:t>
                      </a:r>
                      <a:r>
                        <a:rPr lang="en-US" altLang="ko-KR" dirty="0"/>
                        <a:t>(GRUB, Snapshot)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부팅 문제나 설정 실패 복구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03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552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B2B7A-F663-8457-8411-AAA868D1E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C905458-94E2-B179-0D67-7FA284F58C0A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~8</a:t>
            </a:r>
            <a:r>
              <a:rPr lang="ko-KR" altLang="en-US" sz="2102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5BFC194-A499-0FB2-4B9E-258762880EE7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C09759-0A34-36FF-E0F9-56389DEDD4D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05A81-1137-5FF2-A4E9-04E7769A6E8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808B1F4-8EF4-2638-0F39-B66E2D47052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976527EC-8EBF-B984-DC81-81ED89257415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~8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71705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CD9B1-6CC8-8BBD-2613-ED9A5F91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F8C6B3DB-8640-6023-C391-3B194B5B96F8}"/>
              </a:ext>
            </a:extLst>
          </p:cNvPr>
          <p:cNvSpPr txBox="1"/>
          <p:nvPr/>
        </p:nvSpPr>
        <p:spPr>
          <a:xfrm>
            <a:off x="1028700" y="971550"/>
            <a:ext cx="74295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AC73C-701B-FFAE-3E51-641C08D62A7C}"/>
              </a:ext>
            </a:extLst>
          </p:cNvPr>
          <p:cNvSpPr txBox="1"/>
          <p:nvPr/>
        </p:nvSpPr>
        <p:spPr>
          <a:xfrm>
            <a:off x="838200" y="1866900"/>
            <a:ext cx="1615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performance_optimization.cpu.enable_scheduler_tuning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Config_builder.py</a:t>
            </a:r>
            <a:r>
              <a:rPr lang="ko-KR" altLang="en-US" dirty="0"/>
              <a:t>의 </a:t>
            </a:r>
            <a:r>
              <a:rPr lang="en-US" altLang="ko-KR" dirty="0" err="1"/>
              <a:t>performance_optimization</a:t>
            </a:r>
            <a:r>
              <a:rPr lang="ko-KR" altLang="en-US" dirty="0"/>
              <a:t>에 내용추가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optimize_cpu</a:t>
            </a:r>
            <a:r>
              <a:rPr lang="en-US" altLang="ko-KR" dirty="0"/>
              <a:t>() </a:t>
            </a:r>
            <a:r>
              <a:rPr lang="ko-KR" altLang="en-US" dirty="0"/>
              <a:t>함수에 스케줄러 정책 적용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임의로 </a:t>
            </a:r>
            <a:r>
              <a:rPr lang="en-US" altLang="ko-KR" dirty="0"/>
              <a:t>python3</a:t>
            </a:r>
            <a:r>
              <a:rPr lang="ko-KR" altLang="en-US" dirty="0"/>
              <a:t>을 </a:t>
            </a:r>
            <a:r>
              <a:rPr lang="en-US" altLang="ko-KR" dirty="0"/>
              <a:t>5</a:t>
            </a:r>
            <a:r>
              <a:rPr lang="ko-KR" altLang="en-US" dirty="0"/>
              <a:t>분간 실행</a:t>
            </a:r>
            <a:r>
              <a:rPr lang="en-US" altLang="ko-KR" dirty="0"/>
              <a:t>( python3 -c "import time; </a:t>
            </a:r>
            <a:r>
              <a:rPr lang="en-US" altLang="ko-KR" dirty="0" err="1"/>
              <a:t>time.sleep</a:t>
            </a:r>
            <a:r>
              <a:rPr lang="en-US" altLang="ko-KR" dirty="0"/>
              <a:t>(300)“ 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PID</a:t>
            </a:r>
            <a:r>
              <a:rPr lang="ko-KR" altLang="en-US" dirty="0"/>
              <a:t>확인 </a:t>
            </a:r>
            <a:r>
              <a:rPr lang="en-US" altLang="ko-KR" dirty="0"/>
              <a:t>( </a:t>
            </a:r>
            <a:r>
              <a:rPr lang="en-US" altLang="ko-KR" dirty="0" err="1"/>
              <a:t>pgrep</a:t>
            </a:r>
            <a:r>
              <a:rPr lang="en-US" altLang="ko-KR" dirty="0"/>
              <a:t> -f "python3 -c“ 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그리고 최적화 실행 후 확인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chrt</a:t>
            </a:r>
            <a:r>
              <a:rPr lang="en-US" altLang="ko-KR" dirty="0"/>
              <a:t> -p &lt;PID&gt;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3EDB9-FB2D-FDC2-202D-94E20021752C}"/>
              </a:ext>
            </a:extLst>
          </p:cNvPr>
          <p:cNvSpPr txBox="1"/>
          <p:nvPr/>
        </p:nvSpPr>
        <p:spPr>
          <a:xfrm>
            <a:off x="8915400" y="90981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https://www.kernel.org/doc/html/latest/scheduler/sched-design-CFS.html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BB905-DDB6-5E30-F479-34C1008D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582924"/>
            <a:ext cx="6087325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C085-BE96-2780-E6BE-DB07CBF0C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B805F803-7648-6F50-F66A-D148E5F10FD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040D-EB8F-D6AE-5C23-2E104025AFEC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memory_optimization.low_memory_threshold_percent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</a:t>
            </a:r>
            <a:r>
              <a:rPr lang="ko-KR" altLang="en-US" dirty="0"/>
              <a:t>의 </a:t>
            </a:r>
            <a:r>
              <a:rPr lang="en-US" altLang="ko-KR" dirty="0" err="1"/>
              <a:t>optimize_memory</a:t>
            </a:r>
            <a:r>
              <a:rPr lang="en-US" altLang="ko-KR" dirty="0"/>
              <a:t>() </a:t>
            </a:r>
            <a:r>
              <a:rPr lang="ko-KR" altLang="en-US" dirty="0"/>
              <a:t>함수에 조건부 캐시 삭제 함수 추가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A66D4-A2C3-13C3-C34D-152D0BB25425}"/>
              </a:ext>
            </a:extLst>
          </p:cNvPr>
          <p:cNvSpPr txBox="1"/>
          <p:nvPr/>
        </p:nvSpPr>
        <p:spPr>
          <a:xfrm>
            <a:off x="9129252" y="3803559"/>
            <a:ext cx="716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 가능한 메모리 비율이 </a:t>
            </a:r>
            <a:r>
              <a:rPr lang="en-US" altLang="ko-KR" dirty="0" err="1"/>
              <a:t>low_memory_threshold_percent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15)</a:t>
            </a:r>
            <a:r>
              <a:rPr lang="ko-KR" altLang="en-US" dirty="0"/>
              <a:t>보다 낮으면 캐시 삭제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/proc/</a:t>
            </a:r>
            <a:r>
              <a:rPr lang="en-US" altLang="ko-KR" dirty="0" err="1"/>
              <a:t>meminfo</a:t>
            </a:r>
            <a:r>
              <a:rPr lang="en-US" altLang="ko-KR" dirty="0"/>
              <a:t>: </a:t>
            </a:r>
            <a:r>
              <a:rPr lang="ko-KR" altLang="en-US" dirty="0"/>
              <a:t>현재 시스템 메모리 정보를 담고 있는 가상 파일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텍스트로 모든 메모리 상태가 기록되어 있어서 파싱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re.search</a:t>
            </a:r>
            <a:r>
              <a:rPr lang="ko-KR" altLang="en-US" dirty="0"/>
              <a:t>로 </a:t>
            </a:r>
            <a:r>
              <a:rPr lang="en-US" altLang="ko-KR" dirty="0" err="1"/>
              <a:t>MemTotal</a:t>
            </a:r>
            <a:r>
              <a:rPr lang="en-US" altLang="ko-KR" dirty="0"/>
              <a:t>:</a:t>
            </a:r>
            <a:r>
              <a:rPr lang="ko-KR" altLang="en-US" dirty="0"/>
              <a:t>과 </a:t>
            </a:r>
            <a:r>
              <a:rPr lang="en-US" altLang="ko-KR" dirty="0" err="1"/>
              <a:t>MemAvailable</a:t>
            </a:r>
            <a:r>
              <a:rPr lang="en-US" altLang="ko-KR" dirty="0"/>
              <a:t>: </a:t>
            </a:r>
            <a:r>
              <a:rPr lang="ko-KR" altLang="en-US" dirty="0"/>
              <a:t>값을 각각 숫자로 추출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 메모리 비율 계산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총 메모리 </a:t>
            </a:r>
            <a:r>
              <a:rPr lang="en-US" altLang="ko-KR" dirty="0"/>
              <a:t>16GB </a:t>
            </a:r>
            <a:r>
              <a:rPr lang="ko-KR" altLang="en-US" dirty="0"/>
              <a:t>중 </a:t>
            </a:r>
            <a:r>
              <a:rPr lang="en-US" altLang="ko-KR" dirty="0"/>
              <a:t>5GB</a:t>
            </a:r>
            <a:r>
              <a:rPr lang="ko-KR" altLang="en-US" dirty="0"/>
              <a:t>가 사용 가능 → </a:t>
            </a:r>
            <a:r>
              <a:rPr lang="en-US" altLang="ko-KR" dirty="0"/>
              <a:t>(5 / 16) × 100 = </a:t>
            </a:r>
            <a:r>
              <a:rPr lang="ko-KR" altLang="en-US" dirty="0"/>
              <a:t>약 </a:t>
            </a:r>
            <a:r>
              <a:rPr lang="en-US" altLang="ko-KR" dirty="0"/>
              <a:t>31.25%)</a:t>
            </a:r>
          </a:p>
          <a:p>
            <a:endParaRPr lang="en-US" altLang="ko-KR" dirty="0"/>
          </a:p>
          <a:p>
            <a:r>
              <a:rPr lang="ko-KR" altLang="en-US" dirty="0"/>
              <a:t>로그 출력으로 현재 메모리 상태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임계치보다 낮은 경우 캐시 삭제</a:t>
            </a:r>
            <a:r>
              <a:rPr lang="en-US" altLang="ko-KR" dirty="0"/>
              <a:t>(</a:t>
            </a:r>
            <a:r>
              <a:rPr lang="ko-KR" altLang="en-US" dirty="0"/>
              <a:t>이상일 경우 아무 작업도 </a:t>
            </a:r>
            <a:r>
              <a:rPr lang="en-US" altLang="ko-KR" dirty="0"/>
              <a:t>X)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C1D64-45A7-40E5-1859-C78060EA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00500"/>
            <a:ext cx="7239000" cy="4249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664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B6DF-9542-EE56-AA22-C418BE6D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50069FF6-57EC-7F3A-F047-01371944688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993C-A1A6-9587-82F3-00B64E7B42B0}"/>
              </a:ext>
            </a:extLst>
          </p:cNvPr>
          <p:cNvSpPr txBox="1"/>
          <p:nvPr/>
        </p:nvSpPr>
        <p:spPr>
          <a:xfrm>
            <a:off x="838200" y="1866900"/>
            <a:ext cx="1615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좀비 프로세스를 자동으로 지우는 것은 부모 프로세스의 </a:t>
            </a:r>
            <a:endParaRPr lang="en-US" altLang="ko-KR" dirty="0"/>
          </a:p>
          <a:p>
            <a:pPr lvl="1"/>
            <a:r>
              <a:rPr lang="ko-KR" altLang="en-US" dirty="0"/>
              <a:t>정상적인 작동을 방해하거나 시스템의 안정성을 해칠 수 있으므로</a:t>
            </a:r>
            <a:endParaRPr lang="en-US" altLang="ko-KR" dirty="0"/>
          </a:p>
          <a:p>
            <a:pPr lvl="1"/>
            <a:r>
              <a:rPr lang="ko-KR" altLang="en-US" dirty="0"/>
              <a:t>좀비 프로세스를 확인 후 사용자가 선택하여 제거할 수 있도록 할 예정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Psutil</a:t>
            </a:r>
            <a:r>
              <a:rPr lang="ko-KR" altLang="en-US" dirty="0"/>
              <a:t>이 가상환경에 설치했지만 </a:t>
            </a:r>
            <a:r>
              <a:rPr lang="en-US" altLang="ko-KR" dirty="0" err="1"/>
              <a:t>sudo</a:t>
            </a:r>
            <a:r>
              <a:rPr lang="ko-KR" altLang="en-US" dirty="0"/>
              <a:t>로 </a:t>
            </a:r>
            <a:r>
              <a:rPr lang="ko-KR" altLang="en-US" dirty="0" err="1"/>
              <a:t>실행하다보니</a:t>
            </a:r>
            <a:r>
              <a:rPr lang="ko-KR" altLang="en-US" dirty="0"/>
              <a:t> 실제 환경에 </a:t>
            </a:r>
            <a:r>
              <a:rPr lang="ko-KR" altLang="en-US" dirty="0" err="1"/>
              <a:t>깔아야함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 install python3-pip -y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pip3 install --upgrade pip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원인 예상 </a:t>
            </a:r>
            <a:r>
              <a:rPr lang="en-US" altLang="ko-KR" dirty="0"/>
              <a:t>: </a:t>
            </a:r>
            <a:r>
              <a:rPr lang="ko-KR" altLang="en-US" dirty="0"/>
              <a:t>방화벽 설정에서 </a:t>
            </a:r>
            <a:r>
              <a:rPr lang="en-US" altLang="ko-KR" dirty="0"/>
              <a:t>DNS </a:t>
            </a:r>
            <a:r>
              <a:rPr lang="ko-KR" altLang="en-US" dirty="0"/>
              <a:t>포트를 막아서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22,80,443) -&gt; 53(DNS)</a:t>
            </a:r>
            <a:r>
              <a:rPr lang="ko-KR" altLang="en-US" dirty="0"/>
              <a:t>과 </a:t>
            </a:r>
            <a:r>
              <a:rPr lang="en-US" altLang="ko-KR" dirty="0"/>
              <a:t>123(NTP : </a:t>
            </a:r>
            <a:r>
              <a:rPr lang="ko-KR" altLang="en-US" dirty="0"/>
              <a:t>시간동기화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r>
              <a:rPr lang="en-US" altLang="ko-KR" dirty="0"/>
              <a:t>) - </a:t>
            </a:r>
            <a:r>
              <a:rPr lang="ko-KR" altLang="en-US" dirty="0"/>
              <a:t>실패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42918-3AB2-7462-938E-67CEABF4B1E9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65259-017E-92A4-246B-23DD613B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26" y="5006221"/>
            <a:ext cx="7030431" cy="4610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D3C02-DBBD-2344-567D-D5D4E69B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5666575"/>
            <a:ext cx="4296375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1B590-F154-5021-82E3-94F71AC4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8E3A45F-B955-7581-6ADF-D19D7D03DFC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FC751-AC69-EEA3-0EFB-1B229CB8E19F}"/>
              </a:ext>
            </a:extLst>
          </p:cNvPr>
          <p:cNvSpPr txBox="1"/>
          <p:nvPr/>
        </p:nvSpPr>
        <p:spPr>
          <a:xfrm>
            <a:off x="838200" y="1866900"/>
            <a:ext cx="161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service_management.zombie_cleanup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가상환경에는 </a:t>
            </a:r>
            <a:r>
              <a:rPr lang="ko-KR" altLang="en-US" dirty="0" err="1"/>
              <a:t>설치되어있고</a:t>
            </a:r>
            <a:r>
              <a:rPr lang="ko-KR" altLang="en-US" dirty="0"/>
              <a:t> 실제환경에는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않은데 실제 환경에 설치가 안되는 상황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C9DC8-D912-B23E-0D4E-8D2BD72C7F5D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FA893F-11ED-A9B1-F32E-9213A539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51342"/>
            <a:ext cx="11107700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06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C8359-E100-0DF6-FBC4-EAFCCC91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A14BE990-31A9-FB3D-23C7-9224D03FD152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실행 툴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패키지 모음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1B765-089B-2400-011E-BFDA1CE41551}"/>
              </a:ext>
            </a:extLst>
          </p:cNvPr>
          <p:cNvSpPr txBox="1"/>
          <p:nvPr/>
        </p:nvSpPr>
        <p:spPr>
          <a:xfrm>
            <a:off x="838200" y="1866900"/>
            <a:ext cx="1615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다음에 같은 문제가 발생하지 않도록 설치파일 정리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python3 python3-pip python3-venv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psutil</a:t>
            </a:r>
            <a:r>
              <a:rPr lang="en-US" altLang="ko-KR" dirty="0"/>
              <a:t>&gt;=5.9.0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click&gt;=8.1.3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colorama</a:t>
            </a:r>
            <a:r>
              <a:rPr lang="en-US" altLang="ko-KR" dirty="0"/>
              <a:t>&gt;=0.4.6</a:t>
            </a:r>
          </a:p>
          <a:p>
            <a:pPr marL="342900" indent="-342900">
              <a:buAutoNum type="arabicPeriod"/>
            </a:pPr>
            <a:r>
              <a:rPr lang="en-US" altLang="ko-KR" dirty="0"/>
              <a:t>rich&gt;=13.4.2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jsonschema</a:t>
            </a:r>
            <a:r>
              <a:rPr lang="en-US" altLang="ko-KR" dirty="0"/>
              <a:t>&gt;=4.18.0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pytest</a:t>
            </a:r>
            <a:r>
              <a:rPr lang="en-US" altLang="ko-KR" dirty="0"/>
              <a:t>&gt;=7.4.0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schedule&gt;=1.1.0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python-</a:t>
            </a:r>
            <a:r>
              <a:rPr lang="en-US" altLang="ko-KR" dirty="0" err="1"/>
              <a:t>json</a:t>
            </a:r>
            <a:r>
              <a:rPr lang="en-US" altLang="ko-KR" dirty="0"/>
              <a:t>-logger&gt;=2.0.7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pip install -r requirements.txt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sudo</a:t>
            </a:r>
            <a:r>
              <a:rPr lang="en-US" altLang="ko-KR" dirty="0"/>
              <a:t> apt install -y </a:t>
            </a:r>
            <a:r>
              <a:rPr lang="en-US" altLang="ko-KR" dirty="0" err="1"/>
              <a:t>cpufrequtils</a:t>
            </a:r>
            <a:r>
              <a:rPr lang="en-US" altLang="ko-KR" dirty="0"/>
              <a:t> </a:t>
            </a:r>
            <a:r>
              <a:rPr lang="en-US" altLang="ko-KR" dirty="0" err="1"/>
              <a:t>ufw</a:t>
            </a:r>
            <a:r>
              <a:rPr lang="en-US" altLang="ko-KR" dirty="0"/>
              <a:t> util-</a:t>
            </a:r>
            <a:r>
              <a:rPr lang="en-US" altLang="ko-KR" dirty="0" err="1"/>
              <a:t>linux</a:t>
            </a:r>
            <a:r>
              <a:rPr lang="en-US" altLang="ko-KR" dirty="0"/>
              <a:t> e2fsprogs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47B7E-BBE6-7F07-F666-F672DE0497B2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104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4649076" y="7425771"/>
            <a:ext cx="1132389" cy="9943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개발 환경 설정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30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mkdir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~/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linux_optimize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3407122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디렉터리 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62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python3 -m venv venv   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생성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fr-F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source venv/bin/activate	#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활성화</a:t>
            </a:r>
            <a:endParaRPr lang="fr-FR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319675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가상환경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venv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생성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811114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 apt install python3.10-venv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2811838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3.10 </a:t>
            </a:r>
            <a:r>
              <a:rPr lang="ko-KR" altLang="en-US" sz="1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6758624" cy="190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pip install click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#pip</a:t>
            </a:r>
            <a:r>
              <a:rPr lang="ko-KR" alt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 없을 시 </a:t>
            </a:r>
            <a:r>
              <a:rPr lang="en-US" altLang="ko-KR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apt install python3-pip</a:t>
            </a: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click → CLI(Command Line Interface)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개발을 편리하게 지원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jsonschema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JSON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 파일의 유효성 검사</a:t>
            </a:r>
            <a:endParaRPr lang="en-US" altLang="ko-KR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r>
              <a:rPr lang="en-US" altLang="ko-KR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psutil</a:t>
            </a:r>
            <a:r>
              <a:rPr lang="en-US" altLang="ko-KR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→ </a:t>
            </a:r>
            <a:r>
              <a:rPr lang="ko-KR" altLang="en-US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정보 및 프로세스 관리에 유용</a:t>
            </a:r>
            <a:endParaRPr lang="en-US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2549640" cy="30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Python </a:t>
            </a:r>
            <a:r>
              <a:rPr lang="ko-KR" altLang="en-US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패키지 설치</a:t>
            </a:r>
            <a:endParaRPr lang="en-US" sz="1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A701-23B1-5C66-7CED-2D73ACB5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42523E28-0915-11AD-2A77-5C563BE87CA8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Optimizer.py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미구현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기능 구현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(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아직 테스트 안함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)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0D66-728C-51DD-59C4-319C2CAAB74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disk_optimization.inode_cleanup.log_deleted_files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중요한 폴더까지 접근하면 안되니 더미파일이 쌓이기 쉬운 </a:t>
            </a:r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, /download</a:t>
            </a:r>
            <a:r>
              <a:rPr lang="ko-KR" altLang="en-US" dirty="0"/>
              <a:t>를 청소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생긴지 얼마 되지 않은 파일은 제거하지 않음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스냅샷으로 되돌려서 현재 파일 없음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DCF56-B8F5-0335-434C-AF491BAE4B9E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8D4B94-4CF6-0955-54CD-7732D327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86300"/>
            <a:ext cx="5334744" cy="2019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9074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93F5-8C25-2730-9136-06E7A8CC5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2DCCB6E7-0622-E0C0-59F9-5F625C10E60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방화벽 설정 수정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BAFD-8F97-4798-4263-68D7E6317328}"/>
              </a:ext>
            </a:extLst>
          </p:cNvPr>
          <p:cNvSpPr txBox="1"/>
          <p:nvPr/>
        </p:nvSpPr>
        <p:spPr>
          <a:xfrm>
            <a:off x="838200" y="1866900"/>
            <a:ext cx="1615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 설정</a:t>
            </a:r>
            <a:r>
              <a:rPr lang="en-US" altLang="ko-KR" dirty="0"/>
              <a:t>(</a:t>
            </a:r>
            <a:r>
              <a:rPr lang="ko-KR" altLang="en-US" dirty="0"/>
              <a:t>설정 한 포트 허용</a:t>
            </a:r>
            <a:r>
              <a:rPr lang="en-US" altLang="ko-KR" dirty="0"/>
              <a:t>)</a:t>
            </a:r>
            <a:r>
              <a:rPr lang="ko-KR" altLang="en-US" dirty="0"/>
              <a:t>에서 새로운 설정</a:t>
            </a:r>
            <a:r>
              <a:rPr lang="en-US" altLang="ko-KR" dirty="0"/>
              <a:t>(</a:t>
            </a:r>
            <a:r>
              <a:rPr lang="ko-KR" altLang="en-US" dirty="0"/>
              <a:t>설정 한 포트 차단</a:t>
            </a:r>
            <a:r>
              <a:rPr lang="en-US" altLang="ko-KR" dirty="0"/>
              <a:t>)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설정한 포트만 허용 시 다운로드도 막혀서 원하는 패키지들도 다운이 막힘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Deny_all_by_default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포트 이름 및 설정 변경</a:t>
            </a:r>
            <a:r>
              <a:rPr lang="en-US" altLang="ko-KR" dirty="0"/>
              <a:t>(22, 80, 443 -&gt; 7777,8888,9999)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Optimizer.py </a:t>
            </a:r>
            <a:r>
              <a:rPr lang="ko-KR" altLang="en-US" dirty="0"/>
              <a:t>방화벽코드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인바운드</a:t>
            </a:r>
            <a:r>
              <a:rPr lang="ko-KR" altLang="en-US" dirty="0"/>
              <a:t> 차단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ko-KR" altLang="en-US" dirty="0" err="1"/>
              <a:t>아웃바운드</a:t>
            </a:r>
            <a:r>
              <a:rPr lang="ko-KR" altLang="en-US" dirty="0"/>
              <a:t> 허용</a:t>
            </a:r>
            <a:r>
              <a:rPr lang="en-US" altLang="ko-KR" dirty="0"/>
              <a:t>(</a:t>
            </a:r>
            <a:r>
              <a:rPr lang="ko-KR" altLang="en-US" dirty="0"/>
              <a:t>기본 방화벽 설정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설정해둔 포트 모든 바운드 차단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2E0E-8B99-929A-2B53-1A580348EA68}"/>
              </a:ext>
            </a:extLst>
          </p:cNvPr>
          <p:cNvSpPr txBox="1"/>
          <p:nvPr/>
        </p:nvSpPr>
        <p:spPr>
          <a:xfrm>
            <a:off x="9129252" y="380355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B045B-9B1E-7693-EFB3-881F8BA4D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286500"/>
            <a:ext cx="2514729" cy="14161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3255C-5595-A4D7-A918-7D3AD63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6686570"/>
            <a:ext cx="2711589" cy="615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83E522-06CB-EA7F-8CAB-EEB51BA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6551098"/>
            <a:ext cx="299735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C4BD-D7D3-5878-1800-392EE594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663501EF-07DC-BCB7-ECD9-C40169D90A2C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D6D67-5FC1-5D56-9723-77D97A9132A4}"/>
              </a:ext>
            </a:extLst>
          </p:cNvPr>
          <p:cNvSpPr txBox="1"/>
          <p:nvPr/>
        </p:nvSpPr>
        <p:spPr>
          <a:xfrm>
            <a:off x="838200" y="1866900"/>
            <a:ext cx="1615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노트북에 깃 설치 및 </a:t>
            </a:r>
            <a:r>
              <a:rPr lang="ko-KR" altLang="en-US" dirty="0" err="1"/>
              <a:t>깃허브</a:t>
            </a:r>
            <a:r>
              <a:rPr lang="ko-KR" altLang="en-US" dirty="0"/>
              <a:t> 시작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한 내용들을 추가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프로젝트를 만들어 플랜 정리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노트북 </a:t>
            </a:r>
            <a:r>
              <a:rPr lang="en-US" altLang="ko-KR" dirty="0"/>
              <a:t>vs code</a:t>
            </a:r>
            <a:r>
              <a:rPr lang="ko-KR" altLang="en-US" dirty="0"/>
              <a:t>가 </a:t>
            </a:r>
            <a:r>
              <a:rPr lang="en-US" altLang="ko-KR" dirty="0"/>
              <a:t>git</a:t>
            </a:r>
            <a:r>
              <a:rPr lang="ko-KR" altLang="en-US" dirty="0"/>
              <a:t>을 인식하지 </a:t>
            </a:r>
            <a:r>
              <a:rPr lang="ko-KR" altLang="en-US" dirty="0" err="1"/>
              <a:t>못하는중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B80E5-FD2B-2CA9-C619-6FB43543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559"/>
            <a:ext cx="5943600" cy="3547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96E4B4-68E3-0943-8648-2836183F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42798"/>
            <a:ext cx="6248400" cy="37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6F8D-ACC4-3CF9-A450-1801FADB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84D65954-D7A0-840F-C5B6-849BA5FD7A9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버전관리의 어려움을 느껴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깃사용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48FFE-25F3-F92D-1592-DC0CBF019E27}"/>
              </a:ext>
            </a:extLst>
          </p:cNvPr>
          <p:cNvSpPr txBox="1"/>
          <p:nvPr/>
        </p:nvSpPr>
        <p:spPr>
          <a:xfrm>
            <a:off x="838200" y="1866900"/>
            <a:ext cx="1615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에도 </a:t>
            </a:r>
            <a:r>
              <a:rPr lang="ko-KR" altLang="en-US" dirty="0" err="1"/>
              <a:t>깃허브</a:t>
            </a:r>
            <a:r>
              <a:rPr lang="ko-KR" altLang="en-US" dirty="0"/>
              <a:t> 연동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현재까지 만들 파일들 전부 업로드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최적화기능 완료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이번주까지 완성해도 복원기능 </a:t>
            </a:r>
            <a:r>
              <a:rPr lang="en-US" altLang="ko-KR" dirty="0"/>
              <a:t>3</a:t>
            </a:r>
            <a:r>
              <a:rPr lang="ko-KR" altLang="en-US" dirty="0"/>
              <a:t>주밖에 여유가 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ACFE6-197D-A8E6-466D-96B3EA58A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AE2675-2F99-F661-033C-A61BF794CC1B}"/>
              </a:ext>
            </a:extLst>
          </p:cNvPr>
          <p:cNvSpPr txBox="1"/>
          <p:nvPr/>
        </p:nvSpPr>
        <p:spPr>
          <a:xfrm>
            <a:off x="1720142" y="7267726"/>
            <a:ext cx="460445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~9</a:t>
            </a:r>
            <a:r>
              <a:rPr lang="ko-KR" altLang="en-US" sz="2102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주차 까지의 내용</a:t>
            </a:r>
            <a:endParaRPr lang="en-US" sz="2102" b="1" dirty="0">
              <a:solidFill>
                <a:srgbClr val="EBEE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0FB3A18-9402-0A4E-48A3-037231CEC2C2}"/>
              </a:ext>
            </a:extLst>
          </p:cNvPr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 dirty="0">
                <a:solidFill>
                  <a:srgbClr val="EBEE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EAD80F9-3BCD-F863-34F7-2F103F64AB0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A8528DD-5340-E13A-616E-BD4ED8464EC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A3B7318-B0BB-BC4C-49D8-792C77E8F20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C551B84A-6170-1A75-1932-26CD8C151977}"/>
              </a:ext>
            </a:extLst>
          </p:cNvPr>
          <p:cNvSpPr txBox="1"/>
          <p:nvPr/>
        </p:nvSpPr>
        <p:spPr>
          <a:xfrm>
            <a:off x="15803952" y="988103"/>
            <a:ext cx="883848" cy="33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~9</a:t>
            </a:r>
            <a:r>
              <a:rPr lang="ko-KR" altLang="en-US" sz="2002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sz="2002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204436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88C8-E3B5-7EB5-3332-1E63DF6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D20ACF-563F-B4A0-C62F-BEA6B34C3B46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PC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에 </a:t>
            </a: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629B5E-7B0D-0D3E-1281-3CE6302C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90700"/>
            <a:ext cx="122015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55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DFEF1-2C3F-E0AE-1AF5-8588C20FB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CDD5CEEB-F729-4BFF-7CA6-9D8B4ECE2311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과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code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연결을 위한 </a:t>
            </a:r>
            <a:r>
              <a:rPr lang="en-US" altLang="ko-KR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.net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ko-KR" alt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설치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7A6810-3B87-48B3-DD64-D4CDD86A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90700"/>
            <a:ext cx="12203228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1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7800-5908-B179-976D-36628C7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7C731EF7-7517-F9B1-49A4-1635AA9433DB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0ADF68C-E7D8-4354-388A-B3CABC0A1446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8FF348-1737-1A39-202B-3983568A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2" y="3086100"/>
            <a:ext cx="10620375" cy="598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52A529-97CD-DB68-D906-E869073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0620375" cy="5981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4CB1FF-A2EA-0328-D584-9DBFBDF5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214437"/>
            <a:ext cx="6934200" cy="44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2CAD-09C1-70FB-11F2-C8CBD188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9B41FC88-270E-641A-4580-B5FD5EE5C127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6C2838-2B30-8CA0-8739-4E5C6EB8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5618"/>
            <a:ext cx="12201525" cy="76581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99BB070-0CCC-5A9A-0387-AF82F3B1566D}"/>
              </a:ext>
            </a:extLst>
          </p:cNvPr>
          <p:cNvSpPr txBox="1"/>
          <p:nvPr/>
        </p:nvSpPr>
        <p:spPr>
          <a:xfrm>
            <a:off x="1447800" y="9436510"/>
            <a:ext cx="105156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뭔가 많은 일이 있었지만 </a:t>
            </a:r>
            <a:r>
              <a:rPr lang="ko-KR" altLang="en-US" sz="3000" b="1" u="none" strike="noStrike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정신없이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하느라 과정이 생략됨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647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1E7B-D5D2-5D84-854E-265487A3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54A7E09-3F11-8107-086B-1ADDE9C9E88E}"/>
              </a:ext>
            </a:extLst>
          </p:cNvPr>
          <p:cNvSpPr txBox="1"/>
          <p:nvPr/>
        </p:nvSpPr>
        <p:spPr>
          <a:xfrm>
            <a:off x="1028700" y="971550"/>
            <a:ext cx="9182100" cy="493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와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vs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코드 연결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B7F2D95-6A4D-5E1C-AD0A-D6DF134162E8}"/>
              </a:ext>
            </a:extLst>
          </p:cNvPr>
          <p:cNvSpPr txBox="1"/>
          <p:nvPr/>
        </p:nvSpPr>
        <p:spPr>
          <a:xfrm>
            <a:off x="1524000" y="2247900"/>
            <a:ext cx="10515600" cy="368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변경된 내용 업데이트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-cd</a:t>
            </a:r>
            <a:r>
              <a:rPr lang="ko-KR" alt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fr-FR" altLang="ko-KR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C:\Code\linux_optimize\capstone-linux_Optimization-restoration</a:t>
            </a:r>
            <a:endParaRPr lang="en-US" altLang="ko-KR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</a:t>
            </a: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it add .</a:t>
            </a: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commit -m "Initial commit“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-git push -u origin main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정상적으로 업데이트 완료</a:t>
            </a:r>
            <a:endParaRPr lang="en-US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121EA-F233-AD42-F4B2-02836EA7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467100"/>
            <a:ext cx="9686925" cy="60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22563</Words>
  <Application>Microsoft Office PowerPoint</Application>
  <PresentationFormat>사용자 지정</PresentationFormat>
  <Paragraphs>2943</Paragraphs>
  <Slides>123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5" baseType="lpstr">
      <vt:lpstr>Source Han Sans KR</vt:lpstr>
      <vt:lpstr>Source Han Sans KR Bold</vt:lpstr>
      <vt:lpstr>Wingdings</vt:lpstr>
      <vt:lpstr>Inter</vt:lpstr>
      <vt:lpstr>Inter Light</vt:lpstr>
      <vt:lpstr>맑은 고딕</vt:lpstr>
      <vt:lpstr>Arial</vt:lpstr>
      <vt:lpstr>Inter Bold</vt:lpstr>
      <vt:lpstr>Source Han Sans KR Medium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케 지</cp:lastModifiedBy>
  <cp:revision>188</cp:revision>
  <dcterms:created xsi:type="dcterms:W3CDTF">2006-08-16T00:00:00Z</dcterms:created>
  <dcterms:modified xsi:type="dcterms:W3CDTF">2025-06-04T06:44:42Z</dcterms:modified>
  <dc:identifier>DAGis_g1UzM</dc:identifier>
</cp:coreProperties>
</file>